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4" r:id="rId2"/>
    <p:sldId id="271" r:id="rId3"/>
    <p:sldId id="276" r:id="rId4"/>
    <p:sldId id="275" r:id="rId5"/>
    <p:sldId id="277" r:id="rId6"/>
    <p:sldId id="261" r:id="rId7"/>
    <p:sldId id="263" r:id="rId8"/>
    <p:sldId id="264" r:id="rId9"/>
    <p:sldId id="267" r:id="rId10"/>
    <p:sldId id="268" r:id="rId11"/>
    <p:sldId id="265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927F5188-F3DB-4A99-AA8C-950BC4DC90E2}">
          <p14:sldIdLst>
            <p14:sldId id="274"/>
            <p14:sldId id="271"/>
            <p14:sldId id="276"/>
            <p14:sldId id="275"/>
            <p14:sldId id="277"/>
            <p14:sldId id="261"/>
            <p14:sldId id="263"/>
            <p14:sldId id="264"/>
            <p14:sldId id="267"/>
            <p14:sldId id="268"/>
            <p14:sldId id="265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ina Frisk Kjettrup" initials="TF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8C91"/>
    <a:srgbClr val="00B050"/>
    <a:srgbClr val="00BCB4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73303" autoAdjust="0"/>
  </p:normalViewPr>
  <p:slideViewPr>
    <p:cSldViewPr snapToGrid="0" snapToObjects="1">
      <p:cViewPr varScale="1">
        <p:scale>
          <a:sx n="83" d="100"/>
          <a:sy n="83" d="100"/>
        </p:scale>
        <p:origin x="15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493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76002-4A53-4261-A900-BB26900A360E}" type="datetimeFigureOut">
              <a:rPr lang="da-DK" smtClean="0"/>
              <a:t>15-09-2022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B7CF9-E97E-4838-B05E-65462CAB6F1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099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C3047-16FE-0449-973E-C3AE6BF11AFE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9E287-E673-F84D-BC38-9A00DB7CBC57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902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Velkommen ….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Under overskriften "Kære læge. Hvordan har du det med travlhed, afbrydelser, ensomhed  og supervision?" gennemførte Yngre Læger i foråret 2019 en spørgeskemaundersøgelse blandt samtlige af foreningens 13240 medlemmer</a:t>
            </a:r>
          </a:p>
          <a:p>
            <a:r>
              <a:rPr lang="da-DK" dirty="0"/>
              <a:t>Mere end hver tredje af alle yngre læger i Danmark besvarede undersøgelsen.</a:t>
            </a:r>
          </a:p>
          <a:p>
            <a:endParaRPr lang="da-DK" dirty="0"/>
          </a:p>
          <a:p>
            <a:r>
              <a:rPr lang="da-DK" dirty="0"/>
              <a:t>Dette</a:t>
            </a:r>
            <a:r>
              <a:rPr lang="da-DK" baseline="0" dirty="0"/>
              <a:t> oplæg handler om ENSOMHED, men først lidt flere informationer om undersøgelsen.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154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Yngre læger, som har for travlt, får utilfredsstillende supervision, oplever ensomhed eller unødvendige afbrydelser, har i gennemsnit et dårligere samlet arbejdsmiljø.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Så hvis arbejdsmiljøet</a:t>
            </a:r>
            <a:r>
              <a:rPr lang="da-DK" baseline="0" dirty="0"/>
              <a:t> skal forbedres, hjælper det at arbejde med bedre supervision, mindre travlhed, forebyggelse af ensomhed og med at undgå unødvendige afbrydelser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6629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Supervision har den største forklaringskraft i forhold til vurderingen af arbejdsmiljøet.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1734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Over halvdelen af de yngre læger med et dårligt arbejdsmiljø er i høj eller meget høj grad påvirket af arbejdsrelateret stress i deres dagligdag. Læger, der vurderer positivt</a:t>
            </a:r>
            <a:r>
              <a:rPr lang="da-DK" baseline="0" dirty="0"/>
              <a:t> på de fire emner, vurderer som gennemsnit også mindre at opleve arbejdsrelateret stress.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/>
              <a:t>Travlhed har den største forklaringskraft i forhold til oplevelsen af arbejdsrelateret stress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0453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Dårligt arbejdsmiljø = dårligt nyt for den yngre læge, men også dårligt nyt for patienter og pårørende.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Behandlingskvaliteten og patientsikkerheden vurderes signifikant dårligere af yngre læger, når det samlede arbejdsmiljø er dårligt.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57688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Og hvorfor skal vi så tage</a:t>
            </a:r>
            <a:r>
              <a:rPr lang="da-DK" baseline="0" dirty="0"/>
              <a:t> ensomhed alvorligt?? Det er der rigtigt mange grunde til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04884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Alle arbejdspladser bør løbende drøfte</a:t>
            </a:r>
            <a:r>
              <a:rPr lang="da-DK" baseline="0" dirty="0"/>
              <a:t> kulturen. Ellers glemmer vi at tage godt imod nye kolleger eller at vi glemmer at udvikle kulturen med de forandringer, som arbejdspladsen gennemgår.</a:t>
            </a:r>
          </a:p>
          <a:p>
            <a:r>
              <a:rPr lang="da-DK" baseline="0" dirty="0"/>
              <a:t>Ensomhed er et svært emne at snakke om. Men fokus på at forebygge ensomhed kan også afhjælpe problemet for en kollega, som allerede nu oplever det.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369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E9E287-E673-F84D-BC38-9A00DB7CBC57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4015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rn og læ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4" y="0"/>
            <a:ext cx="12190195" cy="68590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48250" cy="8593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700326"/>
            <a:ext cx="5048250" cy="47504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titel</a:t>
            </a:r>
          </a:p>
        </p:txBody>
      </p:sp>
    </p:spTree>
    <p:extLst>
      <p:ext uri="{BB962C8B-B14F-4D97-AF65-F5344CB8AC3E}">
        <p14:creationId xmlns:p14="http://schemas.microsoft.com/office/powerpoint/2010/main" val="19523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8274"/>
            <a:ext cx="5048250" cy="4738689"/>
          </a:xfrm>
          <a:noFill/>
        </p:spPr>
        <p:txBody>
          <a:bodyPr>
            <a:normAutofit/>
          </a:bodyPr>
          <a:lstStyle>
            <a:lvl1pPr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667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8274"/>
            <a:ext cx="5048250" cy="4738689"/>
          </a:xfrm>
          <a:noFill/>
        </p:spPr>
        <p:txBody>
          <a:bodyPr>
            <a:normAutofit/>
          </a:bodyPr>
          <a:lstStyle>
            <a:lvl1pPr>
              <a:defRPr sz="44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9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8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rlev hospi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000" y="3978000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  <p:grpSp>
        <p:nvGrpSpPr>
          <p:cNvPr id="8" name="Group 7"/>
          <p:cNvGrpSpPr/>
          <p:nvPr userDrawn="1"/>
        </p:nvGrpSpPr>
        <p:grpSpPr>
          <a:xfrm>
            <a:off x="4463282" y="1594701"/>
            <a:ext cx="3265436" cy="2818580"/>
            <a:chOff x="4463282" y="1696824"/>
            <a:chExt cx="3265436" cy="281858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3282" y="1696824"/>
              <a:ext cx="3265436" cy="100273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 userDrawn="1"/>
          </p:nvSpPr>
          <p:spPr>
            <a:xfrm>
              <a:off x="4681980" y="2922660"/>
              <a:ext cx="2828041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Kristianiagade</a:t>
              </a:r>
              <a:r>
                <a:rPr lang="da-DK" sz="1300" noProof="0" dirty="0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 12</a:t>
              </a:r>
            </a:p>
            <a:p>
              <a:pPr algn="ctr">
                <a:lnSpc>
                  <a:spcPct val="150000"/>
                </a:lnSpc>
              </a:pPr>
              <a:r>
                <a:rPr lang="da-DK" sz="1300" noProof="0" dirty="0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2100 København Ø</a:t>
              </a:r>
            </a:p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Tlf</a:t>
              </a:r>
              <a:r>
                <a:rPr lang="da-DK" sz="1300" noProof="0" dirty="0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: 35 44 8500</a:t>
              </a:r>
            </a:p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yl@dadl.dk</a:t>
              </a:r>
              <a:endParaRPr lang="da-DK" sz="1300" noProof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da-DK" sz="1300" noProof="0" dirty="0" err="1">
                  <a:solidFill>
                    <a:schemeClr val="bg1"/>
                  </a:solidFill>
                  <a:latin typeface="Trebuchet MS" charset="0"/>
                  <a:ea typeface="Trebuchet MS" charset="0"/>
                  <a:cs typeface="Trebuchet MS" charset="0"/>
                </a:rPr>
                <a:t>yl.dk</a:t>
              </a:r>
              <a:endParaRPr lang="da-DK" sz="1300" noProof="0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68" y="4360382"/>
            <a:ext cx="1090864" cy="2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32" y="5544532"/>
            <a:ext cx="1313467" cy="1313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48250" cy="859376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0784541" y="5425888"/>
            <a:ext cx="1407458" cy="1432111"/>
          </a:xfrm>
          <a:blipFill>
            <a:blip r:embed="rId3"/>
            <a:stretch>
              <a:fillRect/>
            </a:stretch>
          </a:blipFill>
        </p:spPr>
        <p:txBody>
          <a:bodyPr lIns="0" tIns="1512000" rIns="0" bIns="0">
            <a:noAutofit/>
          </a:bodyPr>
          <a:lstStyle>
            <a:lvl4pPr marL="1371600" indent="0">
              <a:buNone/>
              <a:defRPr/>
            </a:lvl4pPr>
            <a:lvl5pPr marL="0" indent="0">
              <a:buNone/>
              <a:defRPr sz="1050">
                <a:solidFill>
                  <a:schemeClr val="tx2"/>
                </a:solidFill>
              </a:defRPr>
            </a:lvl5pPr>
          </a:lstStyle>
          <a:p>
            <a:pPr lvl="4"/>
            <a:r>
              <a:rPr lang="da-DK" dirty="0"/>
              <a:t>Logo holder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700326"/>
            <a:ext cx="5048250" cy="47504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Navn, titel</a:t>
            </a:r>
          </a:p>
        </p:txBody>
      </p:sp>
    </p:spTree>
    <p:extLst>
      <p:ext uri="{BB962C8B-B14F-4D97-AF65-F5344CB8AC3E}">
        <p14:creationId xmlns:p14="http://schemas.microsoft.com/office/powerpoint/2010/main" val="6093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439186"/>
            <a:ext cx="1051560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907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list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439186"/>
            <a:ext cx="504825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Text Placeholder 2"/>
          <p:cNvSpPr>
            <a:spLocks noGrp="1"/>
          </p:cNvSpPr>
          <p:nvPr>
            <p:ph idx="13"/>
          </p:nvPr>
        </p:nvSpPr>
        <p:spPr>
          <a:xfrm>
            <a:off x="6305550" y="1439186"/>
            <a:ext cx="504825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35238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ulletliste /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838200" y="1439186"/>
            <a:ext cx="6386384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538163" indent="-538163">
              <a:buFontTx/>
              <a:buBlip>
                <a:blip r:embed="rId2"/>
              </a:buBlip>
              <a:defRPr/>
            </a:lvl1pPr>
            <a:lvl2pPr marL="685800" indent="388938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da-DK" noProof="0"/>
              <a:t>Rediger teksttypografien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484033" y="1464331"/>
            <a:ext cx="3869767" cy="2633276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123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303963" y="1438275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305238" y="4012137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38200" y="1438275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39475" y="4012137"/>
            <a:ext cx="5049838" cy="215133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7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38200" y="1438275"/>
            <a:ext cx="10515601" cy="473709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14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45788" cy="6857999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4825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604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AC4B9-6512-8E44-A0BF-949087BF49F4}" type="datetimeFigureOut">
              <a:rPr lang="da-DK" smtClean="0"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4FC2-DCC5-3749-81A9-6C9EF1E77D98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438275"/>
            <a:ext cx="1830388" cy="4737100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da-DK" dirty="0"/>
              <a:t>00.00-00.00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215186" y="1439863"/>
            <a:ext cx="8138614" cy="4737100"/>
          </a:xfrm>
        </p:spPr>
        <p:txBody>
          <a:bodyPr lIns="72000" tIns="72000" rIns="72000" bIns="72000">
            <a:normAutofit/>
          </a:bodyPr>
          <a:lstStyle>
            <a:lvl1pPr marL="0" indent="0">
              <a:buNone/>
              <a:defRPr sz="1600" b="0"/>
            </a:lvl1pPr>
          </a:lstStyle>
          <a:p>
            <a:pPr lvl="0"/>
            <a:r>
              <a:rPr lang="da-DK" dirty="0" err="1"/>
              <a:t>Text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69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9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9186"/>
            <a:ext cx="10515600" cy="473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dirty="0"/>
              <a:t>Clarck to </a:t>
            </a:r>
            <a:r>
              <a:rPr lang="da-DK" noProof="0" dirty="0" err="1"/>
              <a:t>edit</a:t>
            </a:r>
            <a:r>
              <a:rPr lang="da-DK" noProof="0" dirty="0"/>
              <a:t> Master </a:t>
            </a:r>
            <a:r>
              <a:rPr lang="da-DK" noProof="0" dirty="0" err="1"/>
              <a:t>text</a:t>
            </a:r>
            <a:r>
              <a:rPr lang="da-DK" noProof="0" dirty="0"/>
              <a:t> </a:t>
            </a:r>
            <a:r>
              <a:rPr lang="da-DK" noProof="0" dirty="0" err="1"/>
              <a:t>styles</a:t>
            </a:r>
            <a:endParaRPr lang="da-DK" noProof="0" dirty="0"/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>
                    <a:lumMod val="75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fld id="{792AC4B9-6512-8E44-A0BF-949087BF49F4}" type="datetimeFigureOut">
              <a:rPr lang="da-DK" smtClean="0"/>
              <a:pPr/>
              <a:t>15-09-2022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078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A0B04FC2-DCC5-3749-81A9-6C9EF1E77D98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7163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3" r:id="rId2"/>
    <p:sldLayoutId id="2147483649" r:id="rId3"/>
    <p:sldLayoutId id="2147483666" r:id="rId4"/>
    <p:sldLayoutId id="2147483667" r:id="rId5"/>
    <p:sldLayoutId id="2147483670" r:id="rId6"/>
    <p:sldLayoutId id="2147483668" r:id="rId7"/>
    <p:sldLayoutId id="2147483669" r:id="rId8"/>
    <p:sldLayoutId id="2147483661" r:id="rId9"/>
    <p:sldLayoutId id="2147483664" r:id="rId10"/>
    <p:sldLayoutId id="2147483665" r:id="rId11"/>
    <p:sldLayoutId id="2147483650" r:id="rId12"/>
    <p:sldLayoutId id="214748367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4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2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7"/>
        </a:buBlip>
        <a:defRPr sz="20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800" b="0" i="0" kern="1200">
          <a:solidFill>
            <a:srgbClr val="333333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8" userDrawn="1">
          <p15:clr>
            <a:srgbClr val="F26B43"/>
          </p15:clr>
        </p15:guide>
        <p15:guide id="2" pos="3971" userDrawn="1">
          <p15:clr>
            <a:srgbClr val="F26B43"/>
          </p15:clr>
        </p15:guide>
        <p15:guide id="3" orient="horz" pos="230" userDrawn="1">
          <p15:clr>
            <a:srgbClr val="F26B43"/>
          </p15:clr>
        </p15:guide>
        <p15:guide id="4" orient="horz" pos="3891" userDrawn="1">
          <p15:clr>
            <a:srgbClr val="F26B43"/>
          </p15:clr>
        </p15:guide>
        <p15:guide id="5" pos="528" userDrawn="1">
          <p15:clr>
            <a:srgbClr val="F26B43"/>
          </p15:clr>
        </p15:guide>
        <p15:guide id="6" pos="7152" userDrawn="1">
          <p15:clr>
            <a:srgbClr val="F26B43"/>
          </p15:clr>
        </p15:guide>
        <p15:guide id="7" orient="horz" pos="906" userDrawn="1">
          <p15:clr>
            <a:srgbClr val="F26B43"/>
          </p15:clr>
        </p15:guide>
        <p15:guide id="8" orient="horz" pos="3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aeger.dk/sites/default/files/yl_arbejdsmiljoeundersoegelse_2019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eger.dk/introduktion-af-ny-kollega-yngre-laeg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nskselskabforfolkesundhed.dk/media/DSFF-GPS_ensomhed_final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efu.dk/media/225966/trivsel_version_6.pdf" TargetMode="External"/><Relationship Id="rId5" Type="http://schemas.openxmlformats.org/officeDocument/2006/relationships/hyperlink" Target="https://hjerteforeningen.dk/fagnet/2018/08/15/ensomme-har-stoerre-risiko-for-at-udvikle-hjerte-kar-sygdom/" TargetMode="External"/><Relationship Id="rId4" Type="http://schemas.openxmlformats.org/officeDocument/2006/relationships/hyperlink" Target="https://www.psykiatrifonden.dk/det-mentale-motionscenter/ensomhed/2-forskeren-fortaeller-hvad-er-ensomhed.aspx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eger.dk/introduktion-af-ny-kollega-yngre-laeg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dsholder til billede 7">
            <a:extLst>
              <a:ext uri="{FF2B5EF4-FFF2-40B4-BE49-F238E27FC236}">
                <a16:creationId xmlns:a16="http://schemas.microsoft.com/office/drawing/2014/main" id="{E53A6939-34AD-4C06-A2B0-5CD91979A1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83"/>
          <a:stretch/>
        </p:blipFill>
        <p:spPr>
          <a:xfrm>
            <a:off x="0" y="-1"/>
            <a:ext cx="12446003" cy="6858001"/>
          </a:xfrm>
          <a:prstGeom prst="rect">
            <a:avLst/>
          </a:prstGeom>
        </p:spPr>
      </p:pic>
      <p:sp>
        <p:nvSpPr>
          <p:cNvPr id="12" name="Titel 11">
            <a:extLst>
              <a:ext uri="{FF2B5EF4-FFF2-40B4-BE49-F238E27FC236}">
                <a16:creationId xmlns:a16="http://schemas.microsoft.com/office/drawing/2014/main" id="{84D380C1-2D55-461A-B950-AEE68A18B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6000" b="1" dirty="0">
                <a:solidFill>
                  <a:srgbClr val="00B050"/>
                </a:solidFill>
                <a:latin typeface="Titillium" panose="00000500000000000000" pitchFamily="50" charset="0"/>
              </a:rPr>
              <a:t>Ensomhed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E3B43A28-C8DB-4C30-9939-B2602057DF5E}"/>
              </a:ext>
            </a:extLst>
          </p:cNvPr>
          <p:cNvSpPr/>
          <p:nvPr/>
        </p:nvSpPr>
        <p:spPr>
          <a:xfrm>
            <a:off x="198981" y="5818658"/>
            <a:ext cx="54773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  <a:latin typeface="Titillium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Yngre Læger 2019</a:t>
            </a:r>
          </a:p>
          <a:p>
            <a:r>
              <a:rPr lang="da-DK" sz="2800" dirty="0">
                <a:solidFill>
                  <a:schemeClr val="bg1"/>
                </a:solidFill>
                <a:latin typeface="Titillium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Tryk her og læs hele undersøgelsen</a:t>
            </a:r>
            <a:endParaRPr lang="da-DK" sz="2800" dirty="0">
              <a:solidFill>
                <a:schemeClr val="bg1"/>
              </a:solidFill>
              <a:latin typeface="Titillium" panose="00000500000000000000" pitchFamily="50" charset="0"/>
            </a:endParaRPr>
          </a:p>
        </p:txBody>
      </p:sp>
      <p:sp>
        <p:nvSpPr>
          <p:cNvPr id="14" name="Pladsholder til tekst 3">
            <a:extLst>
              <a:ext uri="{FF2B5EF4-FFF2-40B4-BE49-F238E27FC236}">
                <a16:creationId xmlns:a16="http://schemas.microsoft.com/office/drawing/2014/main" id="{96BD7315-1284-40BA-98DE-0DD5A8073D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784541" y="5425888"/>
            <a:ext cx="1407458" cy="1432111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783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51DDF-AFEE-42F7-9F40-94149B8B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Nye tiltag – til inspiration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123A82-0D8A-4150-ACA7-21E63F38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2134"/>
            <a:ext cx="10515600" cy="5194830"/>
          </a:xfrm>
        </p:spPr>
        <p:txBody>
          <a:bodyPr>
            <a:normAutofit fontScale="92500" lnSpcReduction="10000"/>
          </a:bodyPr>
          <a:lstStyle/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Grundig præsentation af nye medarbejdere i afdelingen</a:t>
            </a:r>
            <a:b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</a:b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(se gerne introduktionsvejledning på 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yl.dk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)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Markering af opstart og slut af medarbejderes tid i afdelingen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Interesse for nye medarbejdere fremfor fokus på deres korte tid i afdelingen</a:t>
            </a:r>
            <a:b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</a:br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God omgangstone. Fokus på ”godmorgen”/”farvel” (Link til kort fortalt)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Prioritering af fælles frokost / at mødes på fælles kontor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Fælles socialt YL-/lægemøde en gang om måneden 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Hjælp hinanden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Supervisionsgrupper - Link</a:t>
            </a:r>
          </a:p>
          <a:p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Arbejdstilrettelæggelse med tid til uddannelsesmæssig opbakning og social arbejdsfællesskab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Fokus i vagtplanen på, at ny læge og vejleder er på arbejde på samme tid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9707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4E017-2E58-4961-B2CF-6BA597E1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Yngre Lægers tilbud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220B89-DC76-46DE-956A-29AFD6C42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3734"/>
            <a:ext cx="10515600" cy="5093230"/>
          </a:xfrm>
        </p:spPr>
        <p:txBody>
          <a:bodyPr>
            <a:normAutofit/>
          </a:bodyPr>
          <a:lstStyle/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Kollegialt netværk for læger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Mentorordning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Barselscafé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Kaffemøde-mentorordning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Yngre Læger løber for liv - links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Spil fodbold med Yngre Læger - links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Kurser/medlemstilbud, eksempelvis: </a:t>
            </a:r>
          </a:p>
          <a:p>
            <a:pPr lvl="1"/>
            <a:r>
              <a:rPr lang="da-DK" sz="2000" dirty="0">
                <a:solidFill>
                  <a:schemeClr val="tx2"/>
                </a:solidFill>
                <a:latin typeface="Titillium" panose="00000500000000000000" pitchFamily="50" charset="0"/>
              </a:rPr>
              <a:t>Trivsel og kollegialitet</a:t>
            </a:r>
          </a:p>
          <a:p>
            <a:pPr lvl="1"/>
            <a:r>
              <a:rPr lang="da-DK" sz="2000" dirty="0">
                <a:solidFill>
                  <a:schemeClr val="tx2"/>
                </a:solidFill>
                <a:latin typeface="Titillium" panose="00000500000000000000" pitchFamily="50" charset="0"/>
              </a:rPr>
              <a:t>Trivsel i Almen Praksis / Kollegial sparring i Almen Praksis</a:t>
            </a:r>
          </a:p>
          <a:p>
            <a:pPr lvl="1"/>
            <a:r>
              <a:rPr lang="da-DK" sz="2000" dirty="0">
                <a:solidFill>
                  <a:schemeClr val="tx2"/>
                </a:solidFill>
                <a:latin typeface="Titillium" panose="00000500000000000000" pitchFamily="50" charset="0"/>
              </a:rPr>
              <a:t>Stress-grupper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TR/AMR</a:t>
            </a:r>
          </a:p>
          <a:p>
            <a:r>
              <a:rPr lang="da-DK" sz="2300" dirty="0">
                <a:solidFill>
                  <a:schemeClr val="tx2"/>
                </a:solidFill>
                <a:latin typeface="Titillium" panose="00000500000000000000" pitchFamily="50" charset="0"/>
              </a:rPr>
              <a:t>Ring til Yngre Læger på 3544 8500 og hør nærmere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9363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993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22314" y="354463"/>
            <a:ext cx="8807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Supervision, travlhed, ensomhed og afbrydelser …</a:t>
            </a:r>
            <a:b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</a:br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har alle signifikant betydning for arbejdsmiljøet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DC6008-5A00-4F21-999B-1BFA53A83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82079" y="1706376"/>
            <a:ext cx="7656402" cy="460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22314" y="354463"/>
            <a:ext cx="8807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Supervision, travlhed, ensomhed og afbrydelser …</a:t>
            </a:r>
            <a:b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</a:br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har alle signifikant betydning for arbejdsmiljøet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33B4920-086E-4D5E-AA96-950ECE8852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3687" y="1766888"/>
            <a:ext cx="65246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 </a:t>
            </a:r>
          </a:p>
        </p:txBody>
      </p:sp>
      <p:sp>
        <p:nvSpPr>
          <p:cNvPr id="23" name="Rektangel 22"/>
          <p:cNvSpPr/>
          <p:nvPr/>
        </p:nvSpPr>
        <p:spPr>
          <a:xfrm>
            <a:off x="822314" y="354463"/>
            <a:ext cx="10150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b="1" dirty="0">
                <a:solidFill>
                  <a:schemeClr val="tx2"/>
                </a:solidFill>
                <a:latin typeface="Titillium" panose="00000500000000000000" pitchFamily="50" charset="0"/>
              </a:rPr>
              <a:t>Arbejdsmiljøet og især travlhed har betydning for stress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8684E04-ECDE-45B8-9A7A-91D159CD6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71863" y="1720963"/>
            <a:ext cx="7048274" cy="4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6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1BCE5-35DD-4505-9A64-7CF6683D6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247" y="369305"/>
            <a:ext cx="11241506" cy="859376"/>
          </a:xfrm>
        </p:spPr>
        <p:txBody>
          <a:bodyPr>
            <a:noAutofit/>
          </a:bodyPr>
          <a:lstStyle/>
          <a:p>
            <a:r>
              <a:rPr lang="da-DK" dirty="0">
                <a:solidFill>
                  <a:schemeClr val="tx2"/>
                </a:solidFill>
                <a:latin typeface="Titillium Bd" panose="00000800000000000000" pitchFamily="50" charset="0"/>
              </a:rPr>
              <a:t>Arbejdsmiljøet påvirker behandlingskvalitet og patientsikkerhed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2A1D356-745A-404A-AD69-CDA225DEB285}"/>
              </a:ext>
            </a:extLst>
          </p:cNvPr>
          <p:cNvSpPr txBox="1"/>
          <p:nvPr/>
        </p:nvSpPr>
        <p:spPr>
          <a:xfrm>
            <a:off x="1944871" y="2182824"/>
            <a:ext cx="231720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bg1"/>
                </a:solidFill>
              </a:rPr>
              <a:t>Arbejdsmiljø</a:t>
            </a:r>
            <a:br>
              <a:rPr lang="da-DK" dirty="0"/>
            </a:br>
            <a:endParaRPr lang="da-DK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A61DEE4D-7A41-4B69-87CF-D28E464BA457}"/>
              </a:ext>
            </a:extLst>
          </p:cNvPr>
          <p:cNvSpPr txBox="1"/>
          <p:nvPr/>
        </p:nvSpPr>
        <p:spPr>
          <a:xfrm>
            <a:off x="4767678" y="4699467"/>
            <a:ext cx="23172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dirty="0">
                <a:solidFill>
                  <a:schemeClr val="bg1"/>
                </a:solidFill>
              </a:rPr>
              <a:t>Patient- sikkerhed</a:t>
            </a:r>
            <a:br>
              <a:rPr lang="da-DK" dirty="0"/>
            </a:br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8324817-9BFB-43ED-B855-4854A19DE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7708" y="1731742"/>
            <a:ext cx="7476583" cy="45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4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63FF00-833C-4404-81A5-53E06A96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Særligt om ensomhed – Hvad viser undersøgelsen?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7481CD-4503-42EC-94B6-B23DDA51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Yngre læger oplever ofte, at de får støtte i fagligt udfordrende situationer, og mange oplever, at de kan spørge til råds uden at det påvirker deres faglige anseelse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De fleste oplever at have kollegaer, de kan være fortrolige med</a:t>
            </a:r>
          </a:p>
          <a:p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      MEN….</a:t>
            </a:r>
          </a:p>
          <a:p>
            <a:pPr marL="0" indent="0">
              <a:buNone/>
            </a:pPr>
            <a:endParaRPr lang="da-DK" b="1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Nogle yngre læger oplever, at de i står alene med lægefaglige beslutninger i situationer, hvor de egentlig har brug for sparring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En del yngre læger er usikre på deres faglige ståsted i forhold til andre læger på samme uddannelsestrin – en følelse, der kan give oplevelsen af at være ensom i virket som læge </a:t>
            </a:r>
          </a:p>
        </p:txBody>
      </p:sp>
    </p:spTree>
    <p:extLst>
      <p:ext uri="{BB962C8B-B14F-4D97-AF65-F5344CB8AC3E}">
        <p14:creationId xmlns:p14="http://schemas.microsoft.com/office/powerpoint/2010/main" val="259137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5E5209-A426-41AE-B3C2-07E2EB920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latin typeface="Titillium" panose="00000500000000000000" pitchFamily="50" charset="0"/>
              </a:rPr>
              <a:t>Helbredsmæssige konsekvenser af ensomhed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9E46FA-C407-4C4A-88EF-FF1D51C70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3187"/>
            <a:ext cx="10515600" cy="583481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da-DK" sz="7200" dirty="0">
                <a:solidFill>
                  <a:schemeClr val="tx2"/>
                </a:solidFill>
                <a:latin typeface="Titillium" panose="00000500000000000000" pitchFamily="50" charset="0"/>
              </a:rPr>
              <a:t>Markant højere dødelighed</a:t>
            </a:r>
          </a:p>
          <a:p>
            <a:pPr>
              <a:lnSpc>
                <a:spcPct val="120000"/>
              </a:lnSpc>
            </a:pPr>
            <a:r>
              <a:rPr lang="da-DK" sz="7200" dirty="0">
                <a:solidFill>
                  <a:schemeClr val="tx2"/>
                </a:solidFill>
                <a:latin typeface="Titillium" panose="00000500000000000000" pitchFamily="50" charset="0"/>
              </a:rPr>
              <a:t>Øget risiko for forhøjet blodtryk, hjertekarsygdomme, stofskiftelidelser og metabolisk syndrom </a:t>
            </a:r>
          </a:p>
          <a:p>
            <a:pPr>
              <a:lnSpc>
                <a:spcPct val="120000"/>
              </a:lnSpc>
            </a:pPr>
            <a:r>
              <a:rPr lang="da-DK" sz="7200" dirty="0">
                <a:solidFill>
                  <a:schemeClr val="tx2"/>
                </a:solidFill>
                <a:latin typeface="Titillium" panose="00000500000000000000" pitchFamily="50" charset="0"/>
              </a:rPr>
              <a:t>I højere grad rygere, overvægtige, fysiske inaktive og har søvnproblemer</a:t>
            </a:r>
          </a:p>
          <a:p>
            <a:pPr>
              <a:lnSpc>
                <a:spcPct val="120000"/>
              </a:lnSpc>
            </a:pPr>
            <a:r>
              <a:rPr lang="da-DK" sz="7200" dirty="0">
                <a:solidFill>
                  <a:schemeClr val="tx2"/>
                </a:solidFill>
                <a:latin typeface="Titillium" panose="00000500000000000000" pitchFamily="50" charset="0"/>
              </a:rPr>
              <a:t>Øget risiko for psykiske sygdomme såsom depression, angst eller stress, nedsat kognitiv funktion og øget risiko for Alzheimers sygdom</a:t>
            </a:r>
          </a:p>
          <a:p>
            <a:pPr>
              <a:lnSpc>
                <a:spcPct val="120000"/>
              </a:lnSpc>
            </a:pPr>
            <a:r>
              <a:rPr lang="da-DK" sz="7200" dirty="0">
                <a:solidFill>
                  <a:schemeClr val="tx2"/>
                </a:solidFill>
                <a:latin typeface="Titillium" panose="00000500000000000000" pitchFamily="50" charset="0"/>
              </a:rPr>
              <a:t>Flere sygedage</a:t>
            </a:r>
          </a:p>
          <a:p>
            <a:pPr>
              <a:lnSpc>
                <a:spcPct val="120000"/>
              </a:lnSpc>
            </a:pPr>
            <a:r>
              <a:rPr lang="da-DK" sz="7200" dirty="0">
                <a:solidFill>
                  <a:schemeClr val="tx2"/>
                </a:solidFill>
                <a:latin typeface="Titillium" panose="00000500000000000000" pitchFamily="50" charset="0"/>
              </a:rPr>
              <a:t>Nedsat arbejdsevne</a:t>
            </a:r>
          </a:p>
          <a:p>
            <a:pPr>
              <a:lnSpc>
                <a:spcPct val="120000"/>
              </a:lnSpc>
            </a:pPr>
            <a:r>
              <a:rPr lang="da-DK" sz="7200" dirty="0">
                <a:solidFill>
                  <a:schemeClr val="tx2"/>
                </a:solidFill>
                <a:latin typeface="Titillium" panose="00000500000000000000" pitchFamily="50" charset="0"/>
              </a:rPr>
              <a:t>Tab i produktion</a:t>
            </a:r>
          </a:p>
          <a:p>
            <a:pPr>
              <a:lnSpc>
                <a:spcPct val="120000"/>
              </a:lnSpc>
            </a:pPr>
            <a:r>
              <a:rPr lang="da-DK" sz="7200" dirty="0">
                <a:solidFill>
                  <a:schemeClr val="tx2"/>
                </a:solidFill>
                <a:latin typeface="Titillium" panose="00000500000000000000" pitchFamily="50" charset="0"/>
              </a:rPr>
              <a:t>Nedsat selvværd, sårbarhed</a:t>
            </a:r>
          </a:p>
          <a:p>
            <a:pPr>
              <a:lnSpc>
                <a:spcPct val="120000"/>
              </a:lnSpc>
            </a:pPr>
            <a:r>
              <a:rPr lang="da-DK" sz="7200" dirty="0">
                <a:solidFill>
                  <a:schemeClr val="tx2"/>
                </a:solidFill>
                <a:latin typeface="Titillium" panose="00000500000000000000" pitchFamily="50" charset="0"/>
              </a:rPr>
              <a:t>Øget selvmordsrisiko</a:t>
            </a:r>
          </a:p>
          <a:p>
            <a:pPr marL="0" indent="0">
              <a:buNone/>
            </a:pPr>
            <a:endParaRPr lang="da-DK" sz="1400" dirty="0"/>
          </a:p>
          <a:p>
            <a:pPr marL="0" indent="0">
              <a:buNone/>
            </a:pPr>
            <a:endParaRPr lang="da-DK" sz="1100" dirty="0"/>
          </a:p>
          <a:p>
            <a:pPr marL="0" indent="0">
              <a:buNone/>
            </a:pPr>
            <a:r>
              <a:rPr lang="da-DK" sz="4000" b="1" dirty="0">
                <a:solidFill>
                  <a:schemeClr val="tx2"/>
                </a:solidFill>
                <a:latin typeface="Titillium" panose="00000500000000000000" pitchFamily="50" charset="0"/>
              </a:rPr>
              <a:t>Kilder:	</a:t>
            </a:r>
            <a:r>
              <a:rPr lang="da-DK" sz="4000" dirty="0">
                <a:solidFill>
                  <a:schemeClr val="tx2"/>
                </a:solidFill>
                <a:latin typeface="Titillium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http://www.danskselskabforfolkesundhed.dk/media/DSFF-GPS_ensomhed_final.pdf</a:t>
            </a:r>
            <a:endParaRPr lang="da-DK" sz="4000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da-DK" sz="4000" dirty="0">
                <a:solidFill>
                  <a:schemeClr val="tx2"/>
                </a:solidFill>
                <a:latin typeface="Titillium" panose="00000500000000000000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https://www.psykiatrifonden.dk/det-mentale-motionscenter/ensomhed/2-forskeren-fortaeller-hvad-er-ensomhed.aspx</a:t>
            </a:r>
            <a:endParaRPr lang="da-DK" sz="4000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da-DK" sz="4000" b="1" dirty="0">
                <a:solidFill>
                  <a:schemeClr val="tx2"/>
                </a:solidFill>
                <a:latin typeface="Titillium" panose="00000500000000000000" pitchFamily="50" charset="0"/>
              </a:rPr>
              <a:t>Sygdomsbyrden i Danmark, Risikofaktorer, Sundhedsstyrelsen 2016</a:t>
            </a:r>
          </a:p>
          <a:p>
            <a:pPr marL="0" indent="0">
              <a:buNone/>
            </a:pPr>
            <a:r>
              <a:rPr lang="da-DK" sz="4000" dirty="0">
                <a:solidFill>
                  <a:schemeClr val="tx2"/>
                </a:solidFill>
                <a:latin typeface="Titillium" panose="000005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https://hjerteforeningen.dk/fagnet/2018/08/15/ensomme-har-stoerre-risiko-for-at-udvikle-hjerte-kar-sygdom/</a:t>
            </a:r>
            <a:endParaRPr lang="da-DK" sz="4000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da-DK" sz="4000" i="1" dirty="0">
                <a:solidFill>
                  <a:schemeClr val="tx2"/>
                </a:solidFill>
                <a:latin typeface="Titillium" panose="000005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CEFU: Når det er svært at være ung i DK  – unges trivsel og mistrivsel i tal. 2010</a:t>
            </a:r>
            <a:endParaRPr lang="da-DK" sz="4000" i="1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da-DK" i="1" dirty="0"/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9BFC25C-7EC4-4644-9161-423FF9D0AB4B}"/>
              </a:ext>
            </a:extLst>
          </p:cNvPr>
          <p:cNvSpPr/>
          <p:nvPr/>
        </p:nvSpPr>
        <p:spPr>
          <a:xfrm>
            <a:off x="838199" y="5197641"/>
            <a:ext cx="9333089" cy="1295233"/>
          </a:xfrm>
          <a:prstGeom prst="rect">
            <a:avLst/>
          </a:prstGeom>
          <a:noFill/>
          <a:ln w="28575">
            <a:solidFill>
              <a:srgbClr val="00B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185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569E11-66DC-4BE8-A029-6165F6BB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Om året koster ensomhed: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A06DB2-6ED9-4C52-B348-896DAE90E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244"/>
            <a:ext cx="10515600" cy="4998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>
                <a:solidFill>
                  <a:schemeClr val="tx2"/>
                </a:solidFill>
                <a:latin typeface="Titillium" panose="00000500000000000000" pitchFamily="50" charset="0"/>
              </a:rPr>
              <a:t>Når der justeres for rygning, alkohol, BMI og fysisk inaktivitet, er der i Danmark årligt blandt ensomme i sammenligning med folk som ikke er ensomme: </a:t>
            </a:r>
          </a:p>
          <a:p>
            <a:pPr marL="0" indent="0">
              <a:buNone/>
            </a:pPr>
            <a:endParaRPr lang="da-DK" sz="1300" dirty="0"/>
          </a:p>
          <a:p>
            <a:endParaRPr lang="da-DK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B0409D1A-4B30-4891-AD73-818F110EA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763365"/>
              </p:ext>
            </p:extLst>
          </p:nvPr>
        </p:nvGraphicFramePr>
        <p:xfrm>
          <a:off x="976108" y="1947863"/>
          <a:ext cx="10377692" cy="464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9124">
                  <a:extLst>
                    <a:ext uri="{9D8B030D-6E8A-4147-A177-3AD203B41FA5}">
                      <a16:colId xmlns:a16="http://schemas.microsoft.com/office/drawing/2014/main" val="3558202931"/>
                    </a:ext>
                  </a:extLst>
                </a:gridCol>
                <a:gridCol w="4998568">
                  <a:extLst>
                    <a:ext uri="{9D8B030D-6E8A-4147-A177-3AD203B41FA5}">
                      <a16:colId xmlns:a16="http://schemas.microsoft.com/office/drawing/2014/main" val="1360476776"/>
                    </a:ext>
                  </a:extLst>
                </a:gridCol>
              </a:tblGrid>
              <a:tr h="4643437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da-DK" sz="1600" b="0" dirty="0">
                          <a:latin typeface="Titillium" panose="00000500000000000000" pitchFamily="50" charset="0"/>
                        </a:rPr>
                        <a:t>● 770 ekstra dødsfald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da-DK" sz="1600" b="0" dirty="0">
                          <a:latin typeface="Titillium" panose="00000500000000000000" pitchFamily="50" charset="0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da-DK" sz="1600" b="0" dirty="0">
                          <a:latin typeface="Titillium" panose="00000500000000000000" pitchFamily="50" charset="0"/>
                        </a:rPr>
                        <a:t>● 5.300 tabte leveår blandt mænd og 3.100 tabte leveår blandt kvinder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da-DK" sz="1600" b="0" dirty="0">
                          <a:latin typeface="Titillium" panose="00000500000000000000" pitchFamily="50" charset="0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da-DK" sz="1600" b="0" dirty="0">
                          <a:latin typeface="Titillium" panose="00000500000000000000" pitchFamily="50" charset="0"/>
                        </a:rPr>
                        <a:t>● Et tab i befolkningens middellevetid på to måneder for både mænd og kvinder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da-DK" sz="1600" b="0" dirty="0">
                          <a:latin typeface="Titillium" panose="00000500000000000000" pitchFamily="50" charset="0"/>
                        </a:rPr>
                        <a:t> 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da-DK" sz="1600" b="0" dirty="0">
                          <a:latin typeface="Titillium" panose="00000500000000000000" pitchFamily="50" charset="0"/>
                        </a:rPr>
                        <a:t>● 19.000 ekstra somatiske indlæggelser og 3.800 ekstra psykiatriske </a:t>
                      </a:r>
                    </a:p>
                    <a:p>
                      <a:pPr marL="0" indent="0" algn="l">
                        <a:buNone/>
                      </a:pPr>
                      <a:endParaRPr lang="da-DK" sz="1600" b="0" dirty="0">
                        <a:latin typeface="Titillium" panose="00000500000000000000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latin typeface="Titillium" panose="00000500000000000000" pitchFamily="50" charset="0"/>
                        </a:rPr>
                        <a:t>● 400.000 ekstra lægekontakter </a:t>
                      </a:r>
                    </a:p>
                    <a:p>
                      <a:pPr algn="l"/>
                      <a:endParaRPr lang="da-DK" sz="1600" b="0" dirty="0">
                        <a:latin typeface="Titillium" panose="00000500000000000000" pitchFamily="50" charset="0"/>
                      </a:endParaRPr>
                    </a:p>
                    <a:p>
                      <a:pPr algn="l"/>
                      <a:endParaRPr lang="da-DK" sz="1600" b="0" dirty="0">
                        <a:latin typeface="Titillium" panose="00000500000000000000" pitchFamily="50" charset="0"/>
                      </a:endParaRPr>
                    </a:p>
                    <a:p>
                      <a:pPr algn="l"/>
                      <a:endParaRPr lang="da-DK" sz="1600" b="0" dirty="0">
                        <a:latin typeface="Titillium" panose="00000500000000000000" pitchFamily="50" charset="0"/>
                      </a:endParaRPr>
                    </a:p>
                    <a:p>
                      <a:pPr algn="l"/>
                      <a:endParaRPr lang="da-DK" sz="1600" b="0" dirty="0">
                        <a:latin typeface="Titillium" panose="00000500000000000000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1" dirty="0">
                          <a:latin typeface="Titillium" panose="00000500000000000000" pitchFamily="50" charset="0"/>
                        </a:rPr>
                        <a:t>Kilde: Sundhedsstyrelsen, 2016 8, side 299</a:t>
                      </a:r>
                    </a:p>
                    <a:p>
                      <a:pPr algn="l"/>
                      <a:endParaRPr lang="da-DK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latin typeface="Titillium" panose="00000500000000000000" pitchFamily="50" charset="0"/>
                        </a:rPr>
                        <a:t>● 26.000 ekstra somatiske ambulante hospitalsbesøg og 190.000 ekstra psykiatriske ambulante hospitalsbesøg </a:t>
                      </a:r>
                    </a:p>
                    <a:p>
                      <a:pPr marL="0" indent="0" algn="l">
                        <a:buNone/>
                      </a:pPr>
                      <a:endParaRPr lang="da-DK" sz="1600" b="0" dirty="0">
                        <a:latin typeface="Titillium" panose="00000500000000000000" pitchFamily="50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da-DK" sz="1600" b="0" dirty="0">
                          <a:latin typeface="Titillium" panose="00000500000000000000" pitchFamily="50" charset="0"/>
                        </a:rPr>
                        <a:t>● 10.000 ekstra somatiske skadestuebesøg og 8.300 ekstra psykiatriske skadestuebesøg </a:t>
                      </a:r>
                    </a:p>
                    <a:p>
                      <a:pPr marL="0" indent="0" algn="l">
                        <a:buNone/>
                      </a:pPr>
                      <a:endParaRPr lang="da-DK" sz="1600" b="0" dirty="0">
                        <a:latin typeface="Titillium" panose="00000500000000000000" pitchFamily="50" charset="0"/>
                      </a:endParaRPr>
                    </a:p>
                    <a:p>
                      <a:pPr algn="l"/>
                      <a:endParaRPr lang="da-DK" sz="1600" b="0" dirty="0">
                        <a:latin typeface="Titillium" panose="00000500000000000000" pitchFamily="50" charset="0"/>
                      </a:endParaRPr>
                    </a:p>
                    <a:p>
                      <a:pPr marL="0" indent="0" algn="l">
                        <a:buNone/>
                      </a:pPr>
                      <a:endParaRPr lang="da-DK" sz="1600" b="0" dirty="0">
                        <a:latin typeface="Titillium" panose="00000500000000000000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1600" b="0" i="1" dirty="0">
                        <a:solidFill>
                          <a:schemeClr val="tx1"/>
                        </a:solidFill>
                        <a:latin typeface="Titillium" panose="00000500000000000000" pitchFamily="50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i="1" dirty="0">
                          <a:solidFill>
                            <a:schemeClr val="tx1"/>
                          </a:solidFill>
                          <a:latin typeface="Titillium" panose="00000500000000000000" pitchFamily="50" charset="0"/>
                        </a:rPr>
                        <a:t>OBS: For alle byrdemål stiger andelen af ekstra tilfælde med faldende uddannelsesniveau. Hvis andelen af personer, der er ensomme, i hele befolkningen var den samme som i gruppen af personer med mellemlang/lang uddannelse, ville der for de fleste byrdemål have været 41-44% færre tilfælde.</a:t>
                      </a:r>
                    </a:p>
                    <a:p>
                      <a:pPr algn="l"/>
                      <a:endParaRPr lang="da-DK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468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0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6B005-3575-47D9-BCC0-61061ABC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3495"/>
          </a:xfrm>
        </p:spPr>
        <p:txBody>
          <a:bodyPr/>
          <a:lstStyle/>
          <a:p>
            <a:r>
              <a:rPr lang="da-DK" b="1" dirty="0">
                <a:solidFill>
                  <a:schemeClr val="tx2"/>
                </a:solidFill>
                <a:latin typeface="Titillium" panose="00000500000000000000" pitchFamily="50" charset="0"/>
              </a:rPr>
              <a:t>Hvad kan vi gøre for at forebygge/afhjælpe ensomhed?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DA0782B-AD5B-4152-B911-E4031330F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0178"/>
            <a:ext cx="10515600" cy="5599289"/>
          </a:xfrm>
        </p:spPr>
        <p:txBody>
          <a:bodyPr>
            <a:normAutofit lnSpcReduction="10000"/>
          </a:bodyPr>
          <a:lstStyle/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Drøft parvis i 5 minutter: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”Hvordan sikrer vi, at vi (fortsat) inddrager alle kolleger i fællesskabet?”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”Hvordan sikrer vi en (endnu) bedre 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introduktion af nye medarbejdere 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og faglig introduktion, når vi får nye opgaver?”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”Husker vi at give feedback på opgaver, der blev udført godt? Får vi rost hinanden?”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”Giver vi hinanden den opbakning, der bliver efterspurgt?”</a:t>
            </a:r>
          </a:p>
          <a:p>
            <a:pPr marL="719137" lvl="2" indent="0">
              <a:buNone/>
            </a:pPr>
            <a:r>
              <a:rPr lang="da-DK" sz="2200" dirty="0">
                <a:solidFill>
                  <a:schemeClr val="tx2"/>
                </a:solidFill>
                <a:latin typeface="Titillium" panose="00000500000000000000" pitchFamily="50" charset="0"/>
              </a:rPr>
              <a:t>Pointen er at få øje på, hvor der er potentialer for forbedring</a:t>
            </a: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Drøft i grupper af 3-4 kolleger i 5 minutter:</a:t>
            </a:r>
          </a:p>
          <a:p>
            <a:pPr lvl="1"/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Hvilke </a:t>
            </a:r>
            <a:r>
              <a:rPr lang="da-DK" i="1" dirty="0">
                <a:solidFill>
                  <a:schemeClr val="tx2"/>
                </a:solidFill>
                <a:latin typeface="Titillium" panose="00000500000000000000" pitchFamily="50" charset="0"/>
              </a:rPr>
              <a:t>konkrete tiltag 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kan og bør udformes og forankres på afdelingen?</a:t>
            </a:r>
          </a:p>
          <a:p>
            <a:pPr lvl="1" indent="0">
              <a:buNone/>
            </a:pPr>
            <a:endParaRPr lang="da-DK" i="1" dirty="0">
              <a:solidFill>
                <a:schemeClr val="tx2"/>
              </a:solidFill>
              <a:latin typeface="Titillium" panose="00000500000000000000" pitchFamily="50" charset="0"/>
            </a:endParaRP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Saml op i plenum</a:t>
            </a:r>
          </a:p>
          <a:p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Sæt en ansvarlig for de konkrete tiltag og aftal, </a:t>
            </a:r>
            <a:r>
              <a:rPr lang="da-DK" i="1" dirty="0">
                <a:solidFill>
                  <a:schemeClr val="tx2"/>
                </a:solidFill>
                <a:latin typeface="Titillium" panose="00000500000000000000" pitchFamily="50" charset="0"/>
              </a:rPr>
              <a:t>hvornår</a:t>
            </a:r>
            <a:r>
              <a:rPr lang="da-DK" dirty="0">
                <a:solidFill>
                  <a:schemeClr val="tx2"/>
                </a:solidFill>
                <a:latin typeface="Titillium" panose="00000500000000000000" pitchFamily="50" charset="0"/>
              </a:rPr>
              <a:t> I drøfter en eventuel justering af tiltag.</a:t>
            </a:r>
          </a:p>
        </p:txBody>
      </p:sp>
    </p:spTree>
    <p:extLst>
      <p:ext uri="{BB962C8B-B14F-4D97-AF65-F5344CB8AC3E}">
        <p14:creationId xmlns:p14="http://schemas.microsoft.com/office/powerpoint/2010/main" val="55151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YL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00BCB4"/>
      </a:accent1>
      <a:accent2>
        <a:srgbClr val="4D4D4D"/>
      </a:accent2>
      <a:accent3>
        <a:srgbClr val="40CDC7"/>
      </a:accent3>
      <a:accent4>
        <a:srgbClr val="7A7A7A"/>
      </a:accent4>
      <a:accent5>
        <a:srgbClr val="C9C9C9"/>
      </a:accent5>
      <a:accent6>
        <a:srgbClr val="969696"/>
      </a:accent6>
      <a:hlink>
        <a:srgbClr val="00BCB4"/>
      </a:hlink>
      <a:folHlink>
        <a:srgbClr val="40CDC7"/>
      </a:folHlink>
    </a:clrScheme>
    <a:fontScheme name="Y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L PP skabelon med nyt billede nr.4.potx" id="{3E26BBFE-F32D-4AF7-ABFC-A5AB8CF627CB}" vid="{EE7D8FD6-88F8-4BE4-ADF7-F4E7076EAF6A}"/>
    </a:ext>
  </a:extLst>
</a:theme>
</file>

<file path=ppt/theme/theme2.xml><?xml version="1.0" encoding="utf-8"?>
<a:theme xmlns:a="http://schemas.openxmlformats.org/drawingml/2006/main" name="Office Theme">
  <a:themeElements>
    <a:clrScheme name="YL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00BCB4"/>
      </a:accent1>
      <a:accent2>
        <a:srgbClr val="4D4D4D"/>
      </a:accent2>
      <a:accent3>
        <a:srgbClr val="40CDC7"/>
      </a:accent3>
      <a:accent4>
        <a:srgbClr val="7A7A7A"/>
      </a:accent4>
      <a:accent5>
        <a:srgbClr val="C9C9C9"/>
      </a:accent5>
      <a:accent6>
        <a:srgbClr val="969696"/>
      </a:accent6>
      <a:hlink>
        <a:srgbClr val="00BCB4"/>
      </a:hlink>
      <a:folHlink>
        <a:srgbClr val="40CDC7"/>
      </a:folHlink>
    </a:clrScheme>
    <a:fontScheme name="Y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L">
      <a:dk1>
        <a:srgbClr val="000000"/>
      </a:dk1>
      <a:lt1>
        <a:srgbClr val="FFFFFF"/>
      </a:lt1>
      <a:dk2>
        <a:srgbClr val="4D4D4D"/>
      </a:dk2>
      <a:lt2>
        <a:srgbClr val="E7E6E6"/>
      </a:lt2>
      <a:accent1>
        <a:srgbClr val="00BCB4"/>
      </a:accent1>
      <a:accent2>
        <a:srgbClr val="4D4D4D"/>
      </a:accent2>
      <a:accent3>
        <a:srgbClr val="40CDC7"/>
      </a:accent3>
      <a:accent4>
        <a:srgbClr val="7A7A7A"/>
      </a:accent4>
      <a:accent5>
        <a:srgbClr val="C9C9C9"/>
      </a:accent5>
      <a:accent6>
        <a:srgbClr val="969696"/>
      </a:accent6>
      <a:hlink>
        <a:srgbClr val="00BCB4"/>
      </a:hlink>
      <a:folHlink>
        <a:srgbClr val="40CDC7"/>
      </a:folHlink>
    </a:clrScheme>
    <a:fontScheme name="YL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c8d9f79189fd4d2381221256b23aff0c</Template>
  <TotalTime>1091</TotalTime>
  <Words>1093</Words>
  <Application>Microsoft Office PowerPoint</Application>
  <PresentationFormat>Widescreen</PresentationFormat>
  <Paragraphs>135</Paragraphs>
  <Slides>12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8" baseType="lpstr">
      <vt:lpstr>Arial</vt:lpstr>
      <vt:lpstr>Titillium</vt:lpstr>
      <vt:lpstr>Titillium Bd</vt:lpstr>
      <vt:lpstr>Trebuchet MS</vt:lpstr>
      <vt:lpstr>Wingdings</vt:lpstr>
      <vt:lpstr>Office-tema</vt:lpstr>
      <vt:lpstr>Ensomhed</vt:lpstr>
      <vt:lpstr> </vt:lpstr>
      <vt:lpstr> </vt:lpstr>
      <vt:lpstr> </vt:lpstr>
      <vt:lpstr>Arbejdsmiljøet påvirker behandlingskvalitet og patientsikkerhed</vt:lpstr>
      <vt:lpstr>Særligt om ensomhed – Hvad viser undersøgelsen?</vt:lpstr>
      <vt:lpstr>Helbredsmæssige konsekvenser af ensomhed</vt:lpstr>
      <vt:lpstr>Om året koster ensomhed:</vt:lpstr>
      <vt:lpstr>Hvad kan vi gøre for at forebygge/afhjælpe ensomhed?</vt:lpstr>
      <vt:lpstr>Nye tiltag – til inspiration</vt:lpstr>
      <vt:lpstr>Yngre Lægers tilbud</vt:lpstr>
      <vt:lpstr>PowerPoint-præsentation</vt:lpstr>
    </vt:vector>
  </TitlesOfParts>
  <Company>DADL.dk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Elisabeth Pedersen</dc:creator>
  <cp:lastModifiedBy>Sofia Pedersen</cp:lastModifiedBy>
  <cp:revision>71</cp:revision>
  <dcterms:created xsi:type="dcterms:W3CDTF">2019-06-26T07:58:18Z</dcterms:created>
  <dcterms:modified xsi:type="dcterms:W3CDTF">2022-09-15T12:30:23Z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_DocumentLanguage">
    <vt:lpwstr>da-DK</vt:lpwstr>
  </property>
</Properties>
</file>