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23"/>
  </p:notesMasterIdLst>
  <p:sldIdLst>
    <p:sldId id="285" r:id="rId2"/>
    <p:sldId id="288" r:id="rId3"/>
    <p:sldId id="289" r:id="rId4"/>
    <p:sldId id="290" r:id="rId5"/>
    <p:sldId id="291" r:id="rId6"/>
    <p:sldId id="292" r:id="rId7"/>
    <p:sldId id="306" r:id="rId8"/>
    <p:sldId id="294" r:id="rId9"/>
    <p:sldId id="293" r:id="rId10"/>
    <p:sldId id="295" r:id="rId11"/>
    <p:sldId id="296" r:id="rId12"/>
    <p:sldId id="297" r:id="rId13"/>
    <p:sldId id="298" r:id="rId14"/>
    <p:sldId id="307" r:id="rId15"/>
    <p:sldId id="308" r:id="rId16"/>
    <p:sldId id="302" r:id="rId17"/>
    <p:sldId id="299" r:id="rId18"/>
    <p:sldId id="301" r:id="rId19"/>
    <p:sldId id="303" r:id="rId20"/>
    <p:sldId id="304" r:id="rId21"/>
    <p:sldId id="305" r:id="rId22"/>
  </p:sldIdLst>
  <p:sldSz cx="12195175" cy="6859588"/>
  <p:notesSz cx="6797675" cy="9926638"/>
  <p:custDataLst>
    <p:tags r:id="rId24"/>
  </p:custDataLst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13966425-87D0-4C67-B8E5-AFCE47428F6A}">
          <p14:sldIdLst>
            <p14:sldId id="285"/>
            <p14:sldId id="288"/>
            <p14:sldId id="289"/>
            <p14:sldId id="290"/>
            <p14:sldId id="291"/>
            <p14:sldId id="292"/>
            <p14:sldId id="306"/>
            <p14:sldId id="294"/>
            <p14:sldId id="293"/>
            <p14:sldId id="295"/>
            <p14:sldId id="296"/>
            <p14:sldId id="297"/>
            <p14:sldId id="298"/>
            <p14:sldId id="307"/>
            <p14:sldId id="308"/>
            <p14:sldId id="302"/>
            <p14:sldId id="299"/>
            <p14:sldId id="301"/>
            <p14:sldId id="303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86" d="100"/>
          <a:sy n="86" d="100"/>
        </p:scale>
        <p:origin x="418" y="58"/>
      </p:cViewPr>
      <p:guideLst>
        <p:guide orient="horz" pos="2161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BD80-1A18-40A8-8E8C-81B16990B284}" type="datetimeFigureOut">
              <a:rPr lang="da-DK" smtClean="0"/>
              <a:t>10-10-2022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DAE1-4DBC-4EBB-A0F7-2243D879E8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88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_RM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1" y="0"/>
            <a:ext cx="12195175" cy="6859588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pic>
        <p:nvPicPr>
          <p:cNvPr id="3" name="Billede 2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99" y="261442"/>
            <a:ext cx="2934738" cy="1414142"/>
          </a:xfrm>
          <a:prstGeom prst="rect">
            <a:avLst/>
          </a:prstGeom>
        </p:spPr>
      </p:pic>
      <p:sp>
        <p:nvSpPr>
          <p:cNvPr id="7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694877" y="5342988"/>
            <a:ext cx="10805419" cy="637334"/>
          </a:xfrm>
        </p:spPr>
        <p:txBody>
          <a:bodyPr anchor="t"/>
          <a:lstStyle>
            <a:lvl1pPr marL="0" indent="0" algn="ctr">
              <a:buFont typeface="Wingdings" pitchFamily="2" charset="2"/>
              <a:buNone/>
              <a:tabLst>
                <a:tab pos="1168400" algn="l"/>
              </a:tabLs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</p:spTree>
    <p:extLst>
      <p:ext uri="{BB962C8B-B14F-4D97-AF65-F5344CB8AC3E}">
        <p14:creationId xmlns:p14="http://schemas.microsoft.com/office/powerpoint/2010/main" val="418814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03816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63396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tekst, 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800000"/>
            <a:ext cx="10083938" cy="7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720281" y="2700000"/>
            <a:ext cx="10083938" cy="3600000"/>
          </a:xfrm>
        </p:spPr>
        <p:txBody>
          <a:bodyPr anchor="t" anchorCtr="0"/>
          <a:lstStyle/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88001"/>
            <a:ext cx="2503151" cy="453179"/>
          </a:xfrm>
          <a:solidFill>
            <a:schemeClr val="accent3"/>
          </a:solidFill>
          <a:ln>
            <a:noFill/>
          </a:ln>
        </p:spPr>
        <p:txBody>
          <a:bodyPr wrap="none" lIns="720000" tIns="71998" rIns="180000" bIns="71998">
            <a:sp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833946" indent="0">
              <a:buNone/>
              <a:defRPr b="1">
                <a:solidFill>
                  <a:schemeClr val="bg1"/>
                </a:solidFill>
              </a:defRPr>
            </a:lvl2pPr>
            <a:lvl3pPr marL="1549361" indent="0">
              <a:buNone/>
              <a:defRPr b="1">
                <a:solidFill>
                  <a:schemeClr val="bg1"/>
                </a:solidFill>
              </a:defRPr>
            </a:lvl3pPr>
            <a:lvl4pPr marL="2279592" indent="0">
              <a:buNone/>
              <a:defRPr b="1">
                <a:solidFill>
                  <a:schemeClr val="bg1"/>
                </a:solidFill>
              </a:defRPr>
            </a:lvl4pPr>
            <a:lvl5pPr marL="2874361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SKRIV HER</a:t>
            </a:r>
          </a:p>
        </p:txBody>
      </p:sp>
    </p:spTree>
    <p:extLst>
      <p:ext uri="{BB962C8B-B14F-4D97-AF65-F5344CB8AC3E}">
        <p14:creationId xmlns:p14="http://schemas.microsoft.com/office/powerpoint/2010/main" val="16587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bred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1" y="576000"/>
            <a:ext cx="12195175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363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høj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3421336" y="576000"/>
            <a:ext cx="4501758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</a:t>
            </a:r>
            <a:br>
              <a:rPr lang="da-DK" dirty="0"/>
            </a:br>
            <a:r>
              <a:rPr lang="da-DK" dirty="0"/>
              <a:t>for 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Tekstboks 2"/>
          <p:cNvSpPr txBox="1"/>
          <p:nvPr userDrawn="1"/>
        </p:nvSpPr>
        <p:spPr>
          <a:xfrm>
            <a:off x="-1489231" y="3141698"/>
            <a:ext cx="1152428" cy="43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/>
              <a:t>Foto kan også placeres længere til venstre på siden</a:t>
            </a:r>
          </a:p>
        </p:txBody>
      </p:sp>
    </p:spTree>
    <p:extLst>
      <p:ext uri="{BB962C8B-B14F-4D97-AF65-F5344CB8AC3E}">
        <p14:creationId xmlns:p14="http://schemas.microsoft.com/office/powerpoint/2010/main" val="200583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overskrift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720281" y="1800000"/>
            <a:ext cx="10083938" cy="4176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281" y="828000"/>
            <a:ext cx="10083938" cy="90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720281" y="6048001"/>
            <a:ext cx="10083938" cy="36008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833946" indent="0">
              <a:buNone/>
              <a:defRPr sz="1900">
                <a:solidFill>
                  <a:schemeClr val="tx1"/>
                </a:solidFill>
              </a:defRPr>
            </a:lvl2pPr>
            <a:lvl3pPr marL="1549361" indent="0">
              <a:buNone/>
              <a:defRPr sz="1900">
                <a:solidFill>
                  <a:schemeClr val="tx1"/>
                </a:solidFill>
              </a:defRPr>
            </a:lvl3pPr>
            <a:lvl4pPr marL="2279592" indent="0">
              <a:buNone/>
              <a:defRPr sz="1900">
                <a:solidFill>
                  <a:schemeClr val="tx1"/>
                </a:solidFill>
              </a:defRPr>
            </a:lvl4pPr>
            <a:lvl5pPr marL="2874361" indent="0">
              <a:buNone/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71312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12195175" cy="6859588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0121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02345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51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1758" y="1908000"/>
            <a:ext cx="6302461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1758" y="2880000"/>
            <a:ext cx="3061195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tabLst/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743024" y="2880000"/>
            <a:ext cx="3061195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1"/>
            <a:ext cx="4141617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17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886672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1758" y="1908000"/>
            <a:ext cx="6302461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1758" y="2880000"/>
            <a:ext cx="6302461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1079500" indent="-246063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4141617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858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redformat - overskrif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54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2953" y="1800000"/>
            <a:ext cx="3241266" cy="439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20281" y="1800000"/>
            <a:ext cx="6662602" cy="4392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/>
              <a:t>Klik på ikonet for at tilføje et billede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4582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720281" y="2159502"/>
            <a:ext cx="4861898" cy="4032000"/>
          </a:xfrm>
        </p:spPr>
        <p:txBody>
          <a:bodyPr anchor="t" anchorCtr="0"/>
          <a:lstStyle>
            <a:lvl1pPr>
              <a:defRPr sz="3200"/>
            </a:lvl1pPr>
            <a:lvl2pPr marL="715963" indent="-271463">
              <a:defRPr sz="26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6" name="Pladsholder til indhold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5942321" y="2160000"/>
            <a:ext cx="4861898" cy="4032000"/>
          </a:xfrm>
        </p:spPr>
        <p:txBody>
          <a:bodyPr anchor="t" anchorCtr="0"/>
          <a:lstStyle>
            <a:lvl1pPr>
              <a:defRPr sz="3200"/>
            </a:lvl1pPr>
            <a:lvl2pPr marL="357188" indent="-357188">
              <a:defRPr sz="2600"/>
            </a:lvl2pPr>
            <a:lvl3pPr marL="715963" indent="-271463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2"/>
            <a:r>
              <a:rPr lang="da-DK" altLang="da-DK" dirty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128569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720281" y="2159502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 marL="1549361" indent="0">
              <a:buNone/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141617" y="2160000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2953" y="2160000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4166801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Skriv overskrift her</a:t>
            </a:r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1617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175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- høj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6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1617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0559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281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1617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1617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0725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281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1617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1617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8" name="Pladsholder til billede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562953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562953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/>
              <a:t>Klik på ikonet for </a:t>
            </a:r>
            <a:br>
              <a:rPr lang="da-DK" dirty="0"/>
            </a:br>
            <a:r>
              <a:rPr lang="da-DK" dirty="0"/>
              <a:t>at tilføje et billede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327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09291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72912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208575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477466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1198003" indent="-364058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1790655" indent="-241294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2523004" indent="-24341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4490157" y="6557088"/>
            <a:ext cx="2542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Michael Tjørnild</a:t>
            </a:r>
            <a:r>
              <a:rPr lang="da-DK" sz="1200" baseline="0" dirty="0"/>
              <a:t> mictjo@rm.dk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43049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bg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87469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16453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03438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20187" y="2159502"/>
            <a:ext cx="10082625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tekst</a:t>
            </a:r>
          </a:p>
          <a:p>
            <a:pPr lvl="1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8967502" y="6444000"/>
            <a:ext cx="3099607" cy="3080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6C9427-3C37-4B67-A51B-8175507267F1}" type="slidenum">
              <a:rPr lang="da-DK" altLang="da-DK" sz="800" b="1" smtClean="0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da-DK" altLang="da-DK" sz="800" b="1" dirty="0">
                <a:solidFill>
                  <a:schemeClr val="bg2"/>
                </a:solidFill>
              </a:rPr>
              <a:t>  ▪  www.regionmidtjylland.dk</a:t>
            </a:r>
          </a:p>
        </p:txBody>
      </p:sp>
      <p:pic>
        <p:nvPicPr>
          <p:cNvPr id="2" name="Billede 1"/>
          <p:cNvPicPr preferRelativeResize="0"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87" y="108001"/>
            <a:ext cx="841687" cy="4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62" r:id="rId2"/>
    <p:sldLayoutId id="2147483853" r:id="rId3"/>
    <p:sldLayoutId id="2147483852" r:id="rId4"/>
    <p:sldLayoutId id="2147483861" r:id="rId5"/>
    <p:sldLayoutId id="2147483837" r:id="rId6"/>
    <p:sldLayoutId id="2147483851" r:id="rId7"/>
    <p:sldLayoutId id="2147483850" r:id="rId8"/>
    <p:sldLayoutId id="2147483868" r:id="rId9"/>
    <p:sldLayoutId id="2147483854" r:id="rId10"/>
    <p:sldLayoutId id="2147483867" r:id="rId11"/>
    <p:sldLayoutId id="2147483842" r:id="rId12"/>
    <p:sldLayoutId id="2147483838" r:id="rId13"/>
    <p:sldLayoutId id="2147483849" r:id="rId14"/>
    <p:sldLayoutId id="2147483839" r:id="rId15"/>
    <p:sldLayoutId id="2147483840" r:id="rId16"/>
    <p:sldLayoutId id="2147483844" r:id="rId17"/>
    <p:sldLayoutId id="2147483845" r:id="rId18"/>
    <p:sldLayoutId id="2147483855" r:id="rId19"/>
    <p:sldLayoutId id="2147483857" r:id="rId20"/>
    <p:sldLayoutId id="2147483859" r:id="rId21"/>
    <p:sldLayoutId id="2147483846" r:id="rId22"/>
    <p:sldLayoutId id="2147483856" r:id="rId23"/>
    <p:sldLayoutId id="2147483863" r:id="rId24"/>
    <p:sldLayoutId id="2147483864" r:id="rId25"/>
    <p:sldLayoutId id="2147483865" r:id="rId26"/>
    <p:sldLayoutId id="2147483866" r:id="rId27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5pPr>
      <a:lvl6pPr marL="60958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6pPr>
      <a:lvl7pPr marL="121917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7pPr>
      <a:lvl8pPr marL="182875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8pPr>
      <a:lvl9pPr marL="243833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9pPr>
    </p:titleStyle>
    <p:bodyStyle>
      <a:lvl1pPr marL="457200" marR="0" indent="-45720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3"/>
        </a:buClr>
        <a:buSzTx/>
        <a:buFont typeface="Wingdings" panose="05000000000000000000" pitchFamily="2" charset="2"/>
        <a:buChar char="§"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98003" indent="-364058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790655" indent="-241294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523004" indent="-243411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3109306" indent="-234945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371889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6pPr>
      <a:lvl7pPr marL="4328476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7pPr>
      <a:lvl8pPr marL="493806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8pPr>
      <a:lvl9pPr marL="5547645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ftebrud.randers.rm.dk/" TargetMode="External"/><Relationship Id="rId2" Type="http://schemas.openxmlformats.org/officeDocument/2006/relationships/hyperlink" Target="https://www.regionshospitalet-randers.dk/afdelinger/ortopadkirurgi/om-afdelingen/opfolgning-ved-hoftebrud---info-til-fagfolk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3"/>
          <p:cNvSpPr>
            <a:spLocks noGrp="1"/>
          </p:cNvSpPr>
          <p:nvPr>
            <p:ph type="subTitle" sz="quarter" idx="1"/>
          </p:nvPr>
        </p:nvSpPr>
        <p:spPr>
          <a:xfrm>
            <a:off x="694877" y="1917626"/>
            <a:ext cx="10805419" cy="4062696"/>
          </a:xfrm>
        </p:spPr>
        <p:txBody>
          <a:bodyPr/>
          <a:lstStyle/>
          <a:p>
            <a:r>
              <a:rPr lang="da-DK" sz="4000" b="1" dirty="0"/>
              <a:t>Randers-modellen</a:t>
            </a:r>
          </a:p>
          <a:p>
            <a:r>
              <a:rPr lang="da-DK" b="1" dirty="0"/>
              <a:t>FAS Årsmøde 2022 </a:t>
            </a:r>
          </a:p>
          <a:p>
            <a:r>
              <a:rPr lang="da-DK" sz="4000" b="1" dirty="0"/>
              <a:t>Speciallægers virketrang</a:t>
            </a:r>
          </a:p>
          <a:p>
            <a:endParaRPr lang="da-DK" dirty="0"/>
          </a:p>
          <a:p>
            <a:r>
              <a:rPr lang="da-DK" dirty="0"/>
              <a:t>Michael Tjørnild</a:t>
            </a:r>
          </a:p>
          <a:p>
            <a:r>
              <a:rPr lang="da-DK" dirty="0"/>
              <a:t>Cheflæge, lektor, </a:t>
            </a:r>
            <a:r>
              <a:rPr lang="da-DK" dirty="0" err="1"/>
              <a:t>PhD</a:t>
            </a:r>
            <a:endParaRPr lang="da-DK" dirty="0"/>
          </a:p>
          <a:p>
            <a:r>
              <a:rPr lang="da-DK" dirty="0"/>
              <a:t>Ortopædkirurgisk, Operation og Intensiv</a:t>
            </a:r>
          </a:p>
          <a:p>
            <a:r>
              <a:rPr lang="da-DK" dirty="0"/>
              <a:t>Regionshospitalet Randers</a:t>
            </a:r>
          </a:p>
        </p:txBody>
      </p:sp>
    </p:spTree>
    <p:extLst>
      <p:ext uri="{BB962C8B-B14F-4D97-AF65-F5344CB8AC3E}">
        <p14:creationId xmlns:p14="http://schemas.microsoft.com/office/powerpoint/2010/main" val="40320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Konkrete handlinger – 2. post-OP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Tværfaglig koordinering</a:t>
            </a:r>
          </a:p>
          <a:p>
            <a:r>
              <a:rPr lang="da-DK" dirty="0"/>
              <a:t>Udskrivelse fastlægges</a:t>
            </a:r>
          </a:p>
          <a:p>
            <a:pPr lvl="1"/>
            <a:r>
              <a:rPr lang="da-DK" dirty="0"/>
              <a:t>Transport</a:t>
            </a:r>
          </a:p>
          <a:p>
            <a:pPr lvl="1"/>
            <a:r>
              <a:rPr lang="da-DK" dirty="0" err="1"/>
              <a:t>Opfølgende</a:t>
            </a:r>
            <a:r>
              <a:rPr lang="da-DK" dirty="0"/>
              <a:t> hjemmebesøg</a:t>
            </a:r>
          </a:p>
          <a:p>
            <a:r>
              <a:rPr lang="da-DK" dirty="0"/>
              <a:t>APV-hjælpemidler </a:t>
            </a:r>
            <a:r>
              <a:rPr lang="da-DK" sz="1200" dirty="0"/>
              <a:t>(lift, plejeseng, forflytningsplatform)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15589" t="6210" r="21103" b="8206"/>
          <a:stretch/>
        </p:blipFill>
        <p:spPr>
          <a:xfrm>
            <a:off x="8837837" y="2349674"/>
            <a:ext cx="287637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1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Konkrete handlinger - udskrivelse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Udskrivelseskoordination</a:t>
            </a:r>
          </a:p>
          <a:p>
            <a:pPr lvl="1"/>
            <a:r>
              <a:rPr lang="da-DK" dirty="0"/>
              <a:t>hjemmehjælp</a:t>
            </a:r>
          </a:p>
          <a:p>
            <a:pPr lvl="1"/>
            <a:r>
              <a:rPr lang="da-DK" dirty="0"/>
              <a:t>info vedr. Randers-modellen</a:t>
            </a:r>
          </a:p>
          <a:p>
            <a:pPr lvl="1"/>
            <a:r>
              <a:rPr lang="da-DK" dirty="0"/>
              <a:t>patient og pårørende observations-skema</a:t>
            </a:r>
          </a:p>
          <a:p>
            <a:pPr lvl="1"/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915" y="1917626"/>
            <a:ext cx="2530252" cy="17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6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Efter udskrivelse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Genoptræning </a:t>
            </a:r>
            <a:r>
              <a:rPr lang="da-DK" dirty="0" err="1"/>
              <a:t>opstartes</a:t>
            </a:r>
            <a:r>
              <a:rPr lang="da-DK" dirty="0"/>
              <a:t> 3 hverdage efter udskrivelse</a:t>
            </a:r>
          </a:p>
          <a:p>
            <a:r>
              <a:rPr lang="da-DK" dirty="0"/>
              <a:t>Opkald fra geriatrisk sygeplejerske 1 uge efter udskrivelse – afslutning først når alt er ok</a:t>
            </a:r>
          </a:p>
          <a:p>
            <a:pPr lvl="1"/>
            <a:r>
              <a:rPr lang="da-DK" sz="2400" dirty="0"/>
              <a:t>Træning påbegyndt</a:t>
            </a:r>
          </a:p>
          <a:p>
            <a:pPr lvl="1"/>
            <a:r>
              <a:rPr lang="da-DK" sz="2400" dirty="0" err="1"/>
              <a:t>Udtrapningsplan</a:t>
            </a:r>
            <a:r>
              <a:rPr lang="da-DK" sz="2400" dirty="0"/>
              <a:t> for smertestillende</a:t>
            </a:r>
          </a:p>
          <a:p>
            <a:pPr lvl="1"/>
            <a:r>
              <a:rPr lang="da-DK" sz="2400" dirty="0"/>
              <a:t>Ernæringsplan</a:t>
            </a:r>
          </a:p>
          <a:p>
            <a:pPr lvl="1"/>
            <a:r>
              <a:rPr lang="da-DK" sz="2400" dirty="0" err="1"/>
              <a:t>Osteoporosebehandling</a:t>
            </a:r>
            <a:endParaRPr lang="da-DK" sz="2400" dirty="0"/>
          </a:p>
          <a:p>
            <a:pPr lvl="1"/>
            <a:r>
              <a:rPr lang="da-DK" sz="2400" dirty="0"/>
              <a:t>Faldudredning planlagt</a:t>
            </a:r>
          </a:p>
          <a:p>
            <a:pPr lvl="1"/>
            <a:r>
              <a:rPr lang="da-DK" sz="2400" dirty="0"/>
              <a:t>Andre medicinske problemstillinger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6573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Randersmodellen</a:t>
            </a:r>
            <a:br>
              <a:rPr lang="da-DK" dirty="0"/>
            </a:br>
            <a:r>
              <a:rPr lang="da-DK" sz="800" dirty="0">
                <a:hlinkClick r:id="rId2"/>
              </a:rPr>
              <a:t>https://www.regionshospitalet-randers.dk/afdelinger/ortopadkirurgi/om-afdelingen/opfolgning-ved-hoftebrud---info-til-fagfolk</a:t>
            </a:r>
            <a:br>
              <a:rPr lang="da-DK" sz="800" dirty="0"/>
            </a:br>
            <a:endParaRPr lang="da-DK" sz="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Åben kontakt til afdelingen 14 dage efter udskrivelsen</a:t>
            </a:r>
          </a:p>
          <a:p>
            <a:r>
              <a:rPr lang="da-DK" dirty="0"/>
              <a:t>Sådan gør vi</a:t>
            </a:r>
          </a:p>
          <a:p>
            <a:pPr lvl="1"/>
            <a:r>
              <a:rPr lang="da-DK" dirty="0"/>
              <a:t>Vejledning til sundhedspersonale</a:t>
            </a:r>
          </a:p>
          <a:p>
            <a:pPr lvl="1"/>
            <a:r>
              <a:rPr lang="da-DK" dirty="0"/>
              <a:t>Patient- og pårørendeskema</a:t>
            </a:r>
          </a:p>
          <a:p>
            <a:r>
              <a:rPr lang="da-DK" dirty="0"/>
              <a:t>Før kontakt til hospitalet</a:t>
            </a:r>
          </a:p>
          <a:p>
            <a:pPr lvl="1"/>
            <a:r>
              <a:rPr lang="da-DK" sz="1200" dirty="0">
                <a:hlinkClick r:id="rId3"/>
              </a:rPr>
              <a:t>www.hoftebrud.randers.rm.dk</a:t>
            </a:r>
            <a:endParaRPr lang="da-DK" sz="1200" dirty="0"/>
          </a:p>
          <a:p>
            <a:pPr marL="833945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383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Randers-modellen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14" y="1485579"/>
            <a:ext cx="755318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07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Patientskemaer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8956" y="1773611"/>
            <a:ext cx="5616624" cy="198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747" y="875994"/>
            <a:ext cx="4308834" cy="1797168"/>
          </a:xfrm>
          <a:prstGeom prst="rect">
            <a:avLst/>
          </a:prstGeom>
        </p:spPr>
      </p:pic>
      <p:pic>
        <p:nvPicPr>
          <p:cNvPr id="6" name="Pladsholder til indhold 3"/>
          <p:cNvPicPr>
            <a:picLocks noChangeAspect="1"/>
          </p:cNvPicPr>
          <p:nvPr/>
        </p:nvPicPr>
        <p:blipFill rotWithShape="1">
          <a:blip r:embed="rId4"/>
          <a:srcRect t="45472"/>
          <a:stretch/>
        </p:blipFill>
        <p:spPr bwMode="auto">
          <a:xfrm>
            <a:off x="507183" y="4437906"/>
            <a:ext cx="7199391" cy="189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580" y="2853730"/>
            <a:ext cx="6121100" cy="22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38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523" y="2709714"/>
            <a:ext cx="6419100" cy="36107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der til?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Ledelsesfokus</a:t>
            </a:r>
          </a:p>
          <a:p>
            <a:r>
              <a:rPr lang="da-DK" dirty="0"/>
              <a:t>Lokale ildsjæle</a:t>
            </a:r>
          </a:p>
          <a:p>
            <a:r>
              <a:rPr lang="da-DK" dirty="0"/>
              <a:t>Læger</a:t>
            </a:r>
          </a:p>
          <a:p>
            <a:r>
              <a:rPr lang="da-DK" dirty="0"/>
              <a:t>Forbedrings-kultur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723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Organisering i Randers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LKT Hoftenære Lårbensbrud</a:t>
            </a:r>
          </a:p>
          <a:p>
            <a:pPr lvl="1"/>
            <a:r>
              <a:rPr lang="da-DK" dirty="0"/>
              <a:t>Entydig ortopædkirurgisk ledelse</a:t>
            </a:r>
          </a:p>
          <a:p>
            <a:pPr lvl="1"/>
            <a:r>
              <a:rPr lang="da-DK" dirty="0"/>
              <a:t>Forbedringsteam på hospitalet</a:t>
            </a:r>
          </a:p>
          <a:p>
            <a:pPr lvl="1"/>
            <a:r>
              <a:rPr lang="da-DK" dirty="0"/>
              <a:t>Data på tavlemøder, dialogmøder mm.</a:t>
            </a:r>
          </a:p>
          <a:p>
            <a:pPr lvl="1"/>
            <a:r>
              <a:rPr lang="da-DK" dirty="0"/>
              <a:t>Fortsat løbende kvalitetsmonitorering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1981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Prøvehandlinger og implementering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Præ-OP optimering</a:t>
            </a:r>
          </a:p>
          <a:p>
            <a:r>
              <a:rPr lang="da-DK" dirty="0"/>
              <a:t>Sikker 1’er</a:t>
            </a:r>
          </a:p>
          <a:p>
            <a:r>
              <a:rPr lang="da-DK" dirty="0"/>
              <a:t>Reducere forekomst af hospitalserhvervet lungebetændelse vha. tandbørstning og mundskyld</a:t>
            </a:r>
          </a:p>
          <a:p>
            <a:r>
              <a:rPr lang="da-DK" dirty="0"/>
              <a:t>Screening for synkebesvær</a:t>
            </a:r>
          </a:p>
          <a:p>
            <a:pPr lvl="1"/>
            <a:r>
              <a:rPr lang="en-US" sz="800" b="1" dirty="0"/>
              <a:t>Madsen et al., Prevalence of Swallowing and Eating Difficulties in an Elderly Postoperative Hip Fracture Population-A Multi-Center-Based Pilot Study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1954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Vores resultater er Danmarks Bedste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/>
        </p:nvPicPr>
        <p:blipFill rotWithShape="1">
          <a:blip r:embed="rId2"/>
          <a:srcRect l="4278" t="20974" r="65114" b="19694"/>
          <a:stretch/>
        </p:blipFill>
        <p:spPr bwMode="auto">
          <a:xfrm>
            <a:off x="408955" y="1517336"/>
            <a:ext cx="8663017" cy="49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94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Tværsektorielt forbedringsarbejde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Baggrund for LKT Hoftenære Lårbensbrud</a:t>
            </a:r>
          </a:p>
          <a:p>
            <a:pPr lvl="1"/>
            <a:r>
              <a:rPr lang="da-DK" dirty="0"/>
              <a:t>Randers-modellen</a:t>
            </a:r>
          </a:p>
          <a:p>
            <a:r>
              <a:rPr lang="da-DK" dirty="0"/>
              <a:t>Organisering af vores indsats</a:t>
            </a:r>
          </a:p>
          <a:p>
            <a:r>
              <a:rPr lang="da-DK" dirty="0"/>
              <a:t>Aftaler med kommunerne</a:t>
            </a:r>
          </a:p>
          <a:p>
            <a:r>
              <a:rPr lang="da-DK" dirty="0"/>
              <a:t>Generelt – hvad skal der til?</a:t>
            </a:r>
          </a:p>
        </p:txBody>
      </p:sp>
    </p:spTree>
    <p:extLst>
      <p:ext uri="{BB962C8B-B14F-4D97-AF65-F5344CB8AC3E}">
        <p14:creationId xmlns:p14="http://schemas.microsoft.com/office/powerpoint/2010/main" val="2196442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Randers-modellen og LKT – ”gode råd”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Ledelsen skal være dedikeret</a:t>
            </a:r>
          </a:p>
          <a:p>
            <a:r>
              <a:rPr lang="da-DK" dirty="0"/>
              <a:t>Nøglemedarbejderne skal have indflydelse</a:t>
            </a:r>
          </a:p>
          <a:p>
            <a:r>
              <a:rPr lang="da-DK" dirty="0"/>
              <a:t>Forbedringsmodellen - prøvehandlinger</a:t>
            </a:r>
          </a:p>
          <a:p>
            <a:r>
              <a:rPr lang="da-DK" dirty="0"/>
              <a:t>Forventningsafstemning ”kan” vs. ”skal”</a:t>
            </a:r>
          </a:p>
          <a:p>
            <a:r>
              <a:rPr lang="da-DK" dirty="0"/>
              <a:t>Fra projekt til hverdag tager tid</a:t>
            </a:r>
          </a:p>
        </p:txBody>
      </p:sp>
    </p:spTree>
    <p:extLst>
      <p:ext uri="{BB962C8B-B14F-4D97-AF65-F5344CB8AC3E}">
        <p14:creationId xmlns:p14="http://schemas.microsoft.com/office/powerpoint/2010/main" val="1805232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opmærksomheden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Michael Tjørnild</a:t>
            </a:r>
          </a:p>
          <a:p>
            <a:r>
              <a:rPr lang="da-DK" dirty="0"/>
              <a:t>Cheflæge, lektor, </a:t>
            </a:r>
            <a:r>
              <a:rPr lang="da-DK" dirty="0" err="1"/>
              <a:t>PhD</a:t>
            </a:r>
            <a:endParaRPr lang="da-DK" dirty="0"/>
          </a:p>
          <a:p>
            <a:r>
              <a:rPr lang="da-DK" dirty="0"/>
              <a:t>Ortopædkirurgisk Afdeling</a:t>
            </a:r>
          </a:p>
          <a:p>
            <a:pPr marL="0" indent="0">
              <a:buNone/>
            </a:pPr>
            <a:endParaRPr lang="da-DK"/>
          </a:p>
          <a:p>
            <a:r>
              <a:rPr lang="da-DK" dirty="0"/>
              <a:t>Regionshospitalet Randers</a:t>
            </a:r>
          </a:p>
        </p:txBody>
      </p:sp>
      <p:pic>
        <p:nvPicPr>
          <p:cNvPr id="1026" name="Picture 2" descr="Illustrated question mark formed from many question marks Stock Photo - 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4"/>
          <a:stretch/>
        </p:blipFill>
        <p:spPr bwMode="auto">
          <a:xfrm>
            <a:off x="8113811" y="1269554"/>
            <a:ext cx="351317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4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187" y="621482"/>
            <a:ext cx="10082625" cy="900000"/>
          </a:xfrm>
        </p:spPr>
        <p:txBody>
          <a:bodyPr/>
          <a:lstStyle/>
          <a:p>
            <a:r>
              <a:rPr lang="da-DK" dirty="0"/>
              <a:t>Randersklyngen i udvikling siden 2011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Et sundhedsvæsen uden knaster, hvor borgerne oplever sammenhængende forløb</a:t>
            </a:r>
          </a:p>
          <a:p>
            <a:endParaRPr lang="da-DK" dirty="0"/>
          </a:p>
          <a:p>
            <a:r>
              <a:rPr lang="da-DK" dirty="0"/>
              <a:t>Regionshospitalet Randers</a:t>
            </a:r>
          </a:p>
          <a:p>
            <a:r>
              <a:rPr lang="da-DK" dirty="0"/>
              <a:t>Norddjurs, Syddjurs, Favrskov og Randers</a:t>
            </a:r>
          </a:p>
          <a:p>
            <a:r>
              <a:rPr lang="da-DK" dirty="0"/>
              <a:t>Praktiserende læger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462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Randersklyngen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Konkrete modeller for bedre samarbejde</a:t>
            </a:r>
          </a:p>
          <a:p>
            <a:r>
              <a:rPr lang="da-DK" dirty="0"/>
              <a:t>Løsninger på tværs af sektor- og fagskel</a:t>
            </a:r>
          </a:p>
          <a:p>
            <a:r>
              <a:rPr lang="da-DK" dirty="0"/>
              <a:t>Udvikling af laboratoriemodellen</a:t>
            </a:r>
          </a:p>
          <a:p>
            <a:r>
              <a:rPr lang="da-DK" dirty="0"/>
              <a:t>Stærkt, tværsektorielt ledelsessamarbejde baner vejen for fælles løsninger</a:t>
            </a:r>
          </a:p>
          <a:p>
            <a:r>
              <a:rPr lang="da-DK" dirty="0"/>
              <a:t>Klyngestyregruppe på direktionsniveau</a:t>
            </a:r>
          </a:p>
          <a:p>
            <a:r>
              <a:rPr lang="da-DK" dirty="0"/>
              <a:t>Samarbejdsaftaler med klinik-inddragelse</a:t>
            </a:r>
          </a:p>
        </p:txBody>
      </p:sp>
    </p:spTree>
    <p:extLst>
      <p:ext uri="{BB962C8B-B14F-4D97-AF65-F5344CB8AC3E}">
        <p14:creationId xmlns:p14="http://schemas.microsoft.com/office/powerpoint/2010/main" val="57875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Laboratoriemodellen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631" y="2355850"/>
            <a:ext cx="8534400" cy="363855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705099" y="3357786"/>
            <a:ext cx="7344816" cy="216024"/>
          </a:xfrm>
          <a:prstGeom prst="rect">
            <a:avLst/>
          </a:prstGeom>
          <a:noFill/>
          <a:ln w="3175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995" y="1125538"/>
            <a:ext cx="1847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3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Kommunal involvering i LKT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/>
              <a:t>Alle 4 samarbejdskommuner med i teamet</a:t>
            </a:r>
          </a:p>
          <a:p>
            <a:pPr lvl="1"/>
            <a:r>
              <a:rPr lang="da-DK" sz="2400" dirty="0"/>
              <a:t>1-2 repræsentanter fra hver kommune</a:t>
            </a:r>
          </a:p>
          <a:p>
            <a:pPr lvl="1"/>
            <a:r>
              <a:rPr lang="da-DK" sz="2400" dirty="0"/>
              <a:t>sygepleje- og terapeutfaglige ledere</a:t>
            </a:r>
          </a:p>
          <a:p>
            <a:r>
              <a:rPr lang="da-DK" sz="2400" dirty="0"/>
              <a:t>Fælles skolebænk</a:t>
            </a:r>
          </a:p>
          <a:p>
            <a:pPr lvl="1"/>
            <a:r>
              <a:rPr lang="da-DK" sz="2400" dirty="0"/>
              <a:t>Videndeling, erfaringer, udfordringer</a:t>
            </a:r>
          </a:p>
          <a:p>
            <a:r>
              <a:rPr lang="da-DK" sz="2400" dirty="0"/>
              <a:t>ERFA gruppe for fysioterapeuter</a:t>
            </a:r>
          </a:p>
        </p:txBody>
      </p:sp>
    </p:spTree>
    <p:extLst>
      <p:ext uri="{BB962C8B-B14F-4D97-AF65-F5344CB8AC3E}">
        <p14:creationId xmlns:p14="http://schemas.microsoft.com/office/powerpoint/2010/main" val="316051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Fælles skolebænk 2016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Ønske om sammenhængende patientforløb</a:t>
            </a:r>
          </a:p>
          <a:p>
            <a:r>
              <a:rPr lang="da-DK" dirty="0"/>
              <a:t>Prioritering ind i eksisterende rammer</a:t>
            </a:r>
          </a:p>
          <a:p>
            <a:r>
              <a:rPr lang="da-DK" dirty="0"/>
              <a:t>Fysisk prioritering af patient-inddragelse</a:t>
            </a:r>
          </a:p>
          <a:p>
            <a:pPr lvl="1"/>
            <a:r>
              <a:rPr lang="da-DK" dirty="0"/>
              <a:t>Skemalagt</a:t>
            </a:r>
          </a:p>
          <a:p>
            <a:pPr lvl="1"/>
            <a:r>
              <a:rPr lang="da-DK" dirty="0"/>
              <a:t>Indlagt – struktur, fællesskab, opmærksomhed</a:t>
            </a:r>
          </a:p>
          <a:p>
            <a:pPr lvl="1"/>
            <a:r>
              <a:rPr lang="da-DK" dirty="0"/>
              <a:t>Udskrevet – alene, manglende struktur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247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Konkrete handlinger – OP-dagen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Plejeforløbsplan til kommunen</a:t>
            </a:r>
          </a:p>
          <a:p>
            <a:r>
              <a:rPr lang="da-DK" dirty="0"/>
              <a:t>Bestilling af hjælpemidler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939" y="2821910"/>
            <a:ext cx="2542703" cy="340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8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Konkrete handlinger – 1. post-OP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Aftale med udskrivningskoordinator</a:t>
            </a:r>
          </a:p>
          <a:p>
            <a:pPr lvl="1"/>
            <a:r>
              <a:rPr lang="da-DK" dirty="0"/>
              <a:t>tværfaglig koordinering</a:t>
            </a:r>
          </a:p>
          <a:p>
            <a:pPr lvl="1"/>
            <a:r>
              <a:rPr lang="da-DK" dirty="0"/>
              <a:t>rehabilitering/hjemmepleje</a:t>
            </a:r>
          </a:p>
          <a:p>
            <a:r>
              <a:rPr lang="da-DK" dirty="0"/>
              <a:t>Gennemgang ved geriater</a:t>
            </a:r>
          </a:p>
          <a:p>
            <a:pPr lvl="1"/>
            <a:r>
              <a:rPr lang="da-DK" dirty="0"/>
              <a:t>Faldudredning</a:t>
            </a:r>
          </a:p>
          <a:p>
            <a:pPr lvl="1"/>
            <a:r>
              <a:rPr lang="da-DK" dirty="0" err="1"/>
              <a:t>Osteoporoseudredning</a:t>
            </a:r>
            <a:endParaRPr lang="da-DK" dirty="0"/>
          </a:p>
          <a:p>
            <a:r>
              <a:rPr lang="da-DK" dirty="0"/>
              <a:t>Genoptræningsplan</a:t>
            </a:r>
          </a:p>
          <a:p>
            <a:r>
              <a:rPr lang="da-DK" dirty="0"/>
              <a:t>Hjælpemidler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932" y="3145529"/>
            <a:ext cx="2594718" cy="30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66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M-farver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RM med petrol&amp;quot;&quot;/&gt;&lt;property id=&quot;20307&quot; value=&quot;257&quot;/&gt;&lt;/object&gt;&lt;object type=&quot;3&quot; unique_id=&quot;10006&quot;&gt;&lt;property id=&quot;20148&quot; value=&quot;5&quot;/&gt;&lt;property id=&quot;20300&quot; value=&quot;Slide 2 - &amp;quot;Overskrift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Overskrift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RM med grøn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Overskrift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RM med orange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Overskrift&amp;quot;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M-multicolour_16-9_v02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M-multicolour_16-9_v04.potx" id="{B70F2534-6865-4AEC-B852-0218A21872F8}" vid="{C6803DDC-A865-4FF3-A9EF-6C0265BF60AB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438</Words>
  <Application>Microsoft Office PowerPoint</Application>
  <PresentationFormat>Brugerdefineret</PresentationFormat>
  <Paragraphs>113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5" baseType="lpstr">
      <vt:lpstr>Calibri</vt:lpstr>
      <vt:lpstr>Verdana</vt:lpstr>
      <vt:lpstr>Wingdings</vt:lpstr>
      <vt:lpstr>RM-multicolour_16-9_v02</vt:lpstr>
      <vt:lpstr>PowerPoint-præsentation</vt:lpstr>
      <vt:lpstr>Tværsektorielt forbedringsarbejde</vt:lpstr>
      <vt:lpstr>Randersklyngen i udvikling siden 2011</vt:lpstr>
      <vt:lpstr>Randersklyngen</vt:lpstr>
      <vt:lpstr>Laboratoriemodellen</vt:lpstr>
      <vt:lpstr>Kommunal involvering i LKT</vt:lpstr>
      <vt:lpstr>Fælles skolebænk 2016</vt:lpstr>
      <vt:lpstr>Konkrete handlinger – OP-dagen</vt:lpstr>
      <vt:lpstr>Konkrete handlinger – 1. post-OP</vt:lpstr>
      <vt:lpstr>Konkrete handlinger – 2. post-OP</vt:lpstr>
      <vt:lpstr>Konkrete handlinger - udskrivelse</vt:lpstr>
      <vt:lpstr>Efter udskrivelse</vt:lpstr>
      <vt:lpstr>Randersmodellen https://www.regionshospitalet-randers.dk/afdelinger/ortopadkirurgi/om-afdelingen/opfolgning-ved-hoftebrud---info-til-fagfolk </vt:lpstr>
      <vt:lpstr>Randers-modellen</vt:lpstr>
      <vt:lpstr>Patientskemaer</vt:lpstr>
      <vt:lpstr>Hvad skal der til?</vt:lpstr>
      <vt:lpstr>Organisering i Randers</vt:lpstr>
      <vt:lpstr>Prøvehandlinger og implementering</vt:lpstr>
      <vt:lpstr>Vores resultater er Danmarks Bedste</vt:lpstr>
      <vt:lpstr>Randers-modellen og LKT – ”gode råd”</vt:lpstr>
      <vt:lpstr>Tak for opmærksomheden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Michael Tjørnild</dc:creator>
  <cp:lastModifiedBy>Tina Lønberg Pind</cp:lastModifiedBy>
  <cp:revision>5</cp:revision>
  <cp:lastPrinted>2020-01-23T11:37:56Z</cp:lastPrinted>
  <dcterms:created xsi:type="dcterms:W3CDTF">2022-07-28T07:59:33Z</dcterms:created>
  <dcterms:modified xsi:type="dcterms:W3CDTF">2022-10-10T09:58:55Z</dcterms:modified>
</cp:coreProperties>
</file>