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74" r:id="rId2"/>
    <p:sldId id="271" r:id="rId3"/>
    <p:sldId id="276" r:id="rId4"/>
    <p:sldId id="275" r:id="rId5"/>
    <p:sldId id="277" r:id="rId6"/>
    <p:sldId id="278" r:id="rId7"/>
    <p:sldId id="280" r:id="rId8"/>
    <p:sldId id="267" r:id="rId9"/>
    <p:sldId id="268" r:id="rId10"/>
    <p:sldId id="281"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9900"/>
    <a:srgbClr val="BE6F20"/>
    <a:srgbClr val="8A0000"/>
    <a:srgbClr val="333333"/>
    <a:srgbClr val="00B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855" autoAdjust="0"/>
  </p:normalViewPr>
  <p:slideViewPr>
    <p:cSldViewPr snapToGrid="0" snapToObjects="1">
      <p:cViewPr varScale="1">
        <p:scale>
          <a:sx n="83" d="100"/>
          <a:sy n="83" d="100"/>
        </p:scale>
        <p:origin x="1614" y="60"/>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121" d="100"/>
          <a:sy n="121" d="100"/>
        </p:scale>
        <p:origin x="49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8FB99-102E-F641-80B9-35C56E771A88}" type="doc">
      <dgm:prSet loTypeId="urn:microsoft.com/office/officeart/2005/8/layout/cycle2" loCatId="" qsTypeId="urn:microsoft.com/office/officeart/2005/8/quickstyle/3D1" qsCatId="3D" csTypeId="urn:microsoft.com/office/officeart/2005/8/colors/colorful4" csCatId="colorful" phldr="1"/>
      <dgm:spPr/>
      <dgm:t>
        <a:bodyPr/>
        <a:lstStyle/>
        <a:p>
          <a:endParaRPr lang="da-DK"/>
        </a:p>
      </dgm:t>
    </dgm:pt>
    <dgm:pt modelId="{CFD87F61-C929-674E-9C6D-ACA3D4340F27}">
      <dgm:prSet phldrT="[Tekst]" custT="1"/>
      <dgm:spPr>
        <a:solidFill>
          <a:srgbClr val="00B050"/>
        </a:solidFill>
      </dgm:spPr>
      <dgm:t>
        <a:bodyPr/>
        <a:lstStyle/>
        <a:p>
          <a:r>
            <a:rPr lang="da-DK" sz="2800" dirty="0"/>
            <a:t>Mangelfuld uddannelse / supervision</a:t>
          </a:r>
        </a:p>
      </dgm:t>
    </dgm:pt>
    <dgm:pt modelId="{7133F850-B264-8D40-A449-6DA61E3A053C}" type="parTrans" cxnId="{41B36605-6ADF-AE43-9030-FC67F61D0987}">
      <dgm:prSet/>
      <dgm:spPr/>
      <dgm:t>
        <a:bodyPr/>
        <a:lstStyle/>
        <a:p>
          <a:endParaRPr lang="da-DK"/>
        </a:p>
      </dgm:t>
    </dgm:pt>
    <dgm:pt modelId="{8A2C9205-7A53-7B4A-9B59-0F868692F0A1}" type="sibTrans" cxnId="{41B36605-6ADF-AE43-9030-FC67F61D0987}">
      <dgm:prSet/>
      <dgm:spPr>
        <a:solidFill>
          <a:srgbClr val="00B050"/>
        </a:solidFill>
      </dgm:spPr>
      <dgm:t>
        <a:bodyPr/>
        <a:lstStyle/>
        <a:p>
          <a:endParaRPr lang="da-DK"/>
        </a:p>
      </dgm:t>
    </dgm:pt>
    <dgm:pt modelId="{A3999AF8-DCE3-2644-B6CA-6797E806B371}">
      <dgm:prSet phldrT="[Tekst]" custT="1"/>
      <dgm:spPr>
        <a:solidFill>
          <a:srgbClr val="FF0000"/>
        </a:solidFill>
      </dgm:spPr>
      <dgm:t>
        <a:bodyPr/>
        <a:lstStyle/>
        <a:p>
          <a:r>
            <a:rPr lang="da-DK" sz="2400" dirty="0"/>
            <a:t>Usikkerhed &amp; utilstrækkelighed</a:t>
          </a:r>
        </a:p>
      </dgm:t>
    </dgm:pt>
    <dgm:pt modelId="{D09874EA-FA68-D74C-BF47-7D6DBFC1F8C8}" type="parTrans" cxnId="{E334156A-8062-B040-99C4-7A3C410727E6}">
      <dgm:prSet/>
      <dgm:spPr/>
      <dgm:t>
        <a:bodyPr/>
        <a:lstStyle/>
        <a:p>
          <a:endParaRPr lang="da-DK"/>
        </a:p>
      </dgm:t>
    </dgm:pt>
    <dgm:pt modelId="{2EEF54FC-EE71-4A49-A2B6-6E82F8D8494A}" type="sibTrans" cxnId="{E334156A-8062-B040-99C4-7A3C410727E6}">
      <dgm:prSet/>
      <dgm:spPr>
        <a:solidFill>
          <a:srgbClr val="FF0000"/>
        </a:solidFill>
      </dgm:spPr>
      <dgm:t>
        <a:bodyPr/>
        <a:lstStyle/>
        <a:p>
          <a:endParaRPr lang="da-DK"/>
        </a:p>
      </dgm:t>
    </dgm:pt>
    <dgm:pt modelId="{D7ECD6A4-C2AB-C440-91F9-833F732A6F2A}">
      <dgm:prSet phldrT="[Tekst]"/>
      <dgm:spPr>
        <a:solidFill>
          <a:schemeClr val="tx1"/>
        </a:solidFill>
      </dgm:spPr>
      <dgm:t>
        <a:bodyPr/>
        <a:lstStyle/>
        <a:p>
          <a:r>
            <a:rPr lang="da-DK" dirty="0"/>
            <a:t>Øget stress og manglende fokus på kerneopgaven</a:t>
          </a:r>
        </a:p>
      </dgm:t>
    </dgm:pt>
    <dgm:pt modelId="{3D9E7564-A017-5D49-B923-E0DB00509287}" type="parTrans" cxnId="{85D701FB-45A6-7341-B009-0E8E4E87DC3E}">
      <dgm:prSet/>
      <dgm:spPr/>
      <dgm:t>
        <a:bodyPr/>
        <a:lstStyle/>
        <a:p>
          <a:endParaRPr lang="da-DK"/>
        </a:p>
      </dgm:t>
    </dgm:pt>
    <dgm:pt modelId="{D0AED059-0895-2448-9B04-556551EBF3CC}" type="sibTrans" cxnId="{85D701FB-45A6-7341-B009-0E8E4E87DC3E}">
      <dgm:prSet/>
      <dgm:spPr>
        <a:solidFill>
          <a:schemeClr val="tx1"/>
        </a:solidFill>
      </dgm:spPr>
      <dgm:t>
        <a:bodyPr/>
        <a:lstStyle/>
        <a:p>
          <a:endParaRPr lang="da-DK"/>
        </a:p>
      </dgm:t>
    </dgm:pt>
    <dgm:pt modelId="{BFCCA13C-DEC7-DE48-B34B-ED1AEE193ED4}">
      <dgm:prSet phldrT="[Tekst]" custT="1"/>
      <dgm:spPr>
        <a:solidFill>
          <a:srgbClr val="00B0F0"/>
        </a:solidFill>
      </dgm:spPr>
      <dgm:t>
        <a:bodyPr/>
        <a:lstStyle/>
        <a:p>
          <a:r>
            <a:rPr lang="da-DK" sz="2400" dirty="0"/>
            <a:t>Dårlig</a:t>
          </a:r>
          <a:r>
            <a:rPr lang="da-DK" sz="2400" baseline="0" dirty="0"/>
            <a:t> performance,  øget sygelighed og manglende overskud</a:t>
          </a:r>
          <a:endParaRPr lang="da-DK" sz="2400" dirty="0"/>
        </a:p>
      </dgm:t>
    </dgm:pt>
    <dgm:pt modelId="{79433B47-A3A1-8C4A-BA01-47F54960199A}" type="parTrans" cxnId="{3B6650D4-55C8-E642-A87F-9FA8768D6FF1}">
      <dgm:prSet/>
      <dgm:spPr/>
      <dgm:t>
        <a:bodyPr/>
        <a:lstStyle/>
        <a:p>
          <a:endParaRPr lang="da-DK"/>
        </a:p>
      </dgm:t>
    </dgm:pt>
    <dgm:pt modelId="{68060469-BE0C-D34E-8A9F-4209F3641760}" type="sibTrans" cxnId="{3B6650D4-55C8-E642-A87F-9FA8768D6FF1}">
      <dgm:prSet/>
      <dgm:spPr>
        <a:solidFill>
          <a:srgbClr val="00B0F0"/>
        </a:solidFill>
      </dgm:spPr>
      <dgm:t>
        <a:bodyPr/>
        <a:lstStyle/>
        <a:p>
          <a:endParaRPr lang="da-DK"/>
        </a:p>
      </dgm:t>
    </dgm:pt>
    <dgm:pt modelId="{20AC6C7E-F56C-6146-8495-5C2A88E4DDA7}" type="pres">
      <dgm:prSet presAssocID="{02E8FB99-102E-F641-80B9-35C56E771A88}" presName="cycle" presStyleCnt="0">
        <dgm:presLayoutVars>
          <dgm:dir/>
          <dgm:resizeHandles val="exact"/>
        </dgm:presLayoutVars>
      </dgm:prSet>
      <dgm:spPr/>
    </dgm:pt>
    <dgm:pt modelId="{B4CD3C30-D1AF-2542-B897-959469A2FADC}" type="pres">
      <dgm:prSet presAssocID="{CFD87F61-C929-674E-9C6D-ACA3D4340F27}" presName="node" presStyleLbl="node1" presStyleIdx="0" presStyleCnt="4" custScaleX="206314" custScaleY="107339" custRadScaleRad="101799" custRadScaleInc="1914">
        <dgm:presLayoutVars>
          <dgm:bulletEnabled val="1"/>
        </dgm:presLayoutVars>
      </dgm:prSet>
      <dgm:spPr/>
    </dgm:pt>
    <dgm:pt modelId="{9D887931-0E9A-0744-A2EC-036B236EF70C}" type="pres">
      <dgm:prSet presAssocID="{8A2C9205-7A53-7B4A-9B59-0F868692F0A1}" presName="sibTrans" presStyleLbl="sibTrans2D1" presStyleIdx="0" presStyleCnt="4" custLinFactNeighborX="66751" custLinFactNeighborY="-3624"/>
      <dgm:spPr/>
    </dgm:pt>
    <dgm:pt modelId="{70241642-EF7E-F341-B65A-808CF4520187}" type="pres">
      <dgm:prSet presAssocID="{8A2C9205-7A53-7B4A-9B59-0F868692F0A1}" presName="connectorText" presStyleLbl="sibTrans2D1" presStyleIdx="0" presStyleCnt="4"/>
      <dgm:spPr/>
    </dgm:pt>
    <dgm:pt modelId="{EFAADD0D-EDBF-A243-86BA-18C0C95BFD4F}" type="pres">
      <dgm:prSet presAssocID="{A3999AF8-DCE3-2644-B6CA-6797E806B371}" presName="node" presStyleLbl="node1" presStyleIdx="1" presStyleCnt="4" custScaleX="231636" custRadScaleRad="160883" custRadScaleInc="-6942">
        <dgm:presLayoutVars>
          <dgm:bulletEnabled val="1"/>
        </dgm:presLayoutVars>
      </dgm:prSet>
      <dgm:spPr/>
    </dgm:pt>
    <dgm:pt modelId="{8569FCC3-21CB-664A-8B75-91C14E7B0BC8}" type="pres">
      <dgm:prSet presAssocID="{2EEF54FC-EE71-4A49-A2B6-6E82F8D8494A}" presName="sibTrans" presStyleLbl="sibTrans2D1" presStyleIdx="1" presStyleCnt="4"/>
      <dgm:spPr/>
    </dgm:pt>
    <dgm:pt modelId="{DFDB3DEB-109F-2947-93E3-26D3B45A65C1}" type="pres">
      <dgm:prSet presAssocID="{2EEF54FC-EE71-4A49-A2B6-6E82F8D8494A}" presName="connectorText" presStyleLbl="sibTrans2D1" presStyleIdx="1" presStyleCnt="4"/>
      <dgm:spPr/>
    </dgm:pt>
    <dgm:pt modelId="{B23752BA-CA4C-974D-8B3C-428EFFDC9F7B}" type="pres">
      <dgm:prSet presAssocID="{D7ECD6A4-C2AB-C440-91F9-833F732A6F2A}" presName="node" presStyleLbl="node1" presStyleIdx="2" presStyleCnt="4" custScaleX="198898" custRadScaleRad="100050" custRadScaleInc="-1947">
        <dgm:presLayoutVars>
          <dgm:bulletEnabled val="1"/>
        </dgm:presLayoutVars>
      </dgm:prSet>
      <dgm:spPr/>
    </dgm:pt>
    <dgm:pt modelId="{51B5C436-12AE-5044-99D9-7C8734A1B96C}" type="pres">
      <dgm:prSet presAssocID="{D0AED059-0895-2448-9B04-556551EBF3CC}" presName="sibTrans" presStyleLbl="sibTrans2D1" presStyleIdx="2" presStyleCnt="4" custLinFactNeighborY="-2940"/>
      <dgm:spPr/>
    </dgm:pt>
    <dgm:pt modelId="{2CEEB529-E1B7-E642-8DF9-D95D264C280B}" type="pres">
      <dgm:prSet presAssocID="{D0AED059-0895-2448-9B04-556551EBF3CC}" presName="connectorText" presStyleLbl="sibTrans2D1" presStyleIdx="2" presStyleCnt="4"/>
      <dgm:spPr/>
    </dgm:pt>
    <dgm:pt modelId="{6C001925-7A27-6E4C-A546-406507E05BB6}" type="pres">
      <dgm:prSet presAssocID="{BFCCA13C-DEC7-DE48-B34B-ED1AEE193ED4}" presName="node" presStyleLbl="node1" presStyleIdx="3" presStyleCnt="4" custScaleX="225136" custScaleY="152120" custRadScaleRad="169775" custRadScaleInc="2740">
        <dgm:presLayoutVars>
          <dgm:bulletEnabled val="1"/>
        </dgm:presLayoutVars>
      </dgm:prSet>
      <dgm:spPr/>
    </dgm:pt>
    <dgm:pt modelId="{212F301C-6DEA-9642-A4ED-C894BA0E5770}" type="pres">
      <dgm:prSet presAssocID="{68060469-BE0C-D34E-8A9F-4209F3641760}" presName="sibTrans" presStyleLbl="sibTrans2D1" presStyleIdx="3" presStyleCnt="4"/>
      <dgm:spPr/>
    </dgm:pt>
    <dgm:pt modelId="{67510BFB-224C-E748-AA9F-668838C0A408}" type="pres">
      <dgm:prSet presAssocID="{68060469-BE0C-D34E-8A9F-4209F3641760}" presName="connectorText" presStyleLbl="sibTrans2D1" presStyleIdx="3" presStyleCnt="4"/>
      <dgm:spPr/>
    </dgm:pt>
  </dgm:ptLst>
  <dgm:cxnLst>
    <dgm:cxn modelId="{41B36605-6ADF-AE43-9030-FC67F61D0987}" srcId="{02E8FB99-102E-F641-80B9-35C56E771A88}" destId="{CFD87F61-C929-674E-9C6D-ACA3D4340F27}" srcOrd="0" destOrd="0" parTransId="{7133F850-B264-8D40-A449-6DA61E3A053C}" sibTransId="{8A2C9205-7A53-7B4A-9B59-0F868692F0A1}"/>
    <dgm:cxn modelId="{F8DD931F-0140-C746-BC14-C5F95896EBF5}" type="presOf" srcId="{D7ECD6A4-C2AB-C440-91F9-833F732A6F2A}" destId="{B23752BA-CA4C-974D-8B3C-428EFFDC9F7B}" srcOrd="0" destOrd="0" presId="urn:microsoft.com/office/officeart/2005/8/layout/cycle2"/>
    <dgm:cxn modelId="{94238E2F-2BBE-2E44-99D6-3D1938934CA2}" type="presOf" srcId="{2EEF54FC-EE71-4A49-A2B6-6E82F8D8494A}" destId="{DFDB3DEB-109F-2947-93E3-26D3B45A65C1}" srcOrd="1" destOrd="0" presId="urn:microsoft.com/office/officeart/2005/8/layout/cycle2"/>
    <dgm:cxn modelId="{45EAB22F-549B-8D49-99A5-D60EDF8B331F}" type="presOf" srcId="{8A2C9205-7A53-7B4A-9B59-0F868692F0A1}" destId="{9D887931-0E9A-0744-A2EC-036B236EF70C}" srcOrd="0" destOrd="0" presId="urn:microsoft.com/office/officeart/2005/8/layout/cycle2"/>
    <dgm:cxn modelId="{F1D42130-F626-D64F-883C-036C97DA4E80}" type="presOf" srcId="{BFCCA13C-DEC7-DE48-B34B-ED1AEE193ED4}" destId="{6C001925-7A27-6E4C-A546-406507E05BB6}" srcOrd="0" destOrd="0" presId="urn:microsoft.com/office/officeart/2005/8/layout/cycle2"/>
    <dgm:cxn modelId="{C93A0F6A-9F31-9244-935F-5689C0FBAD69}" type="presOf" srcId="{D0AED059-0895-2448-9B04-556551EBF3CC}" destId="{51B5C436-12AE-5044-99D9-7C8734A1B96C}" srcOrd="0" destOrd="0" presId="urn:microsoft.com/office/officeart/2005/8/layout/cycle2"/>
    <dgm:cxn modelId="{E334156A-8062-B040-99C4-7A3C410727E6}" srcId="{02E8FB99-102E-F641-80B9-35C56E771A88}" destId="{A3999AF8-DCE3-2644-B6CA-6797E806B371}" srcOrd="1" destOrd="0" parTransId="{D09874EA-FA68-D74C-BF47-7D6DBFC1F8C8}" sibTransId="{2EEF54FC-EE71-4A49-A2B6-6E82F8D8494A}"/>
    <dgm:cxn modelId="{EE40D46A-FB81-D340-A142-2694CA4B6468}" type="presOf" srcId="{CFD87F61-C929-674E-9C6D-ACA3D4340F27}" destId="{B4CD3C30-D1AF-2542-B897-959469A2FADC}" srcOrd="0" destOrd="0" presId="urn:microsoft.com/office/officeart/2005/8/layout/cycle2"/>
    <dgm:cxn modelId="{EA54F854-7AA0-7845-87AF-E50BBE6B56F7}" type="presOf" srcId="{2EEF54FC-EE71-4A49-A2B6-6E82F8D8494A}" destId="{8569FCC3-21CB-664A-8B75-91C14E7B0BC8}" srcOrd="0" destOrd="0" presId="urn:microsoft.com/office/officeart/2005/8/layout/cycle2"/>
    <dgm:cxn modelId="{C4E9279B-3C2E-B044-99BE-65338FAB13BF}" type="presOf" srcId="{A3999AF8-DCE3-2644-B6CA-6797E806B371}" destId="{EFAADD0D-EDBF-A243-86BA-18C0C95BFD4F}" srcOrd="0" destOrd="0" presId="urn:microsoft.com/office/officeart/2005/8/layout/cycle2"/>
    <dgm:cxn modelId="{E45801AA-5307-7E45-8E82-45B45C36918D}" type="presOf" srcId="{02E8FB99-102E-F641-80B9-35C56E771A88}" destId="{20AC6C7E-F56C-6146-8495-5C2A88E4DDA7}" srcOrd="0" destOrd="0" presId="urn:microsoft.com/office/officeart/2005/8/layout/cycle2"/>
    <dgm:cxn modelId="{5EF3B8AA-F1D9-4043-8B1F-FFD6C9EE880D}" type="presOf" srcId="{8A2C9205-7A53-7B4A-9B59-0F868692F0A1}" destId="{70241642-EF7E-F341-B65A-808CF4520187}" srcOrd="1" destOrd="0" presId="urn:microsoft.com/office/officeart/2005/8/layout/cycle2"/>
    <dgm:cxn modelId="{678EDAB3-9C57-0A41-8D92-A64BBD238749}" type="presOf" srcId="{68060469-BE0C-D34E-8A9F-4209F3641760}" destId="{67510BFB-224C-E748-AA9F-668838C0A408}" srcOrd="1" destOrd="0" presId="urn:microsoft.com/office/officeart/2005/8/layout/cycle2"/>
    <dgm:cxn modelId="{6ACC4CB4-2E31-0E45-A11F-2A65F05676EF}" type="presOf" srcId="{D0AED059-0895-2448-9B04-556551EBF3CC}" destId="{2CEEB529-E1B7-E642-8DF9-D95D264C280B}" srcOrd="1" destOrd="0" presId="urn:microsoft.com/office/officeart/2005/8/layout/cycle2"/>
    <dgm:cxn modelId="{772441BE-7C2A-6F45-AC4F-F0608EE2AB06}" type="presOf" srcId="{68060469-BE0C-D34E-8A9F-4209F3641760}" destId="{212F301C-6DEA-9642-A4ED-C894BA0E5770}" srcOrd="0" destOrd="0" presId="urn:microsoft.com/office/officeart/2005/8/layout/cycle2"/>
    <dgm:cxn modelId="{3B6650D4-55C8-E642-A87F-9FA8768D6FF1}" srcId="{02E8FB99-102E-F641-80B9-35C56E771A88}" destId="{BFCCA13C-DEC7-DE48-B34B-ED1AEE193ED4}" srcOrd="3" destOrd="0" parTransId="{79433B47-A3A1-8C4A-BA01-47F54960199A}" sibTransId="{68060469-BE0C-D34E-8A9F-4209F3641760}"/>
    <dgm:cxn modelId="{85D701FB-45A6-7341-B009-0E8E4E87DC3E}" srcId="{02E8FB99-102E-F641-80B9-35C56E771A88}" destId="{D7ECD6A4-C2AB-C440-91F9-833F732A6F2A}" srcOrd="2" destOrd="0" parTransId="{3D9E7564-A017-5D49-B923-E0DB00509287}" sibTransId="{D0AED059-0895-2448-9B04-556551EBF3CC}"/>
    <dgm:cxn modelId="{9792DDA0-8551-2A4D-9571-C753D5E88019}" type="presParOf" srcId="{20AC6C7E-F56C-6146-8495-5C2A88E4DDA7}" destId="{B4CD3C30-D1AF-2542-B897-959469A2FADC}" srcOrd="0" destOrd="0" presId="urn:microsoft.com/office/officeart/2005/8/layout/cycle2"/>
    <dgm:cxn modelId="{5997EB21-7C36-5448-BFFE-BF3E53A6E8C4}" type="presParOf" srcId="{20AC6C7E-F56C-6146-8495-5C2A88E4DDA7}" destId="{9D887931-0E9A-0744-A2EC-036B236EF70C}" srcOrd="1" destOrd="0" presId="urn:microsoft.com/office/officeart/2005/8/layout/cycle2"/>
    <dgm:cxn modelId="{9F17893C-41D3-3443-B552-65B0827F48BC}" type="presParOf" srcId="{9D887931-0E9A-0744-A2EC-036B236EF70C}" destId="{70241642-EF7E-F341-B65A-808CF4520187}" srcOrd="0" destOrd="0" presId="urn:microsoft.com/office/officeart/2005/8/layout/cycle2"/>
    <dgm:cxn modelId="{888696F3-83B8-944D-A024-6708DA309329}" type="presParOf" srcId="{20AC6C7E-F56C-6146-8495-5C2A88E4DDA7}" destId="{EFAADD0D-EDBF-A243-86BA-18C0C95BFD4F}" srcOrd="2" destOrd="0" presId="urn:microsoft.com/office/officeart/2005/8/layout/cycle2"/>
    <dgm:cxn modelId="{CB2C23D3-E7B6-4343-A00F-4EEB667570E8}" type="presParOf" srcId="{20AC6C7E-F56C-6146-8495-5C2A88E4DDA7}" destId="{8569FCC3-21CB-664A-8B75-91C14E7B0BC8}" srcOrd="3" destOrd="0" presId="urn:microsoft.com/office/officeart/2005/8/layout/cycle2"/>
    <dgm:cxn modelId="{985C99F8-7DEA-5F4F-A963-7CCF1988EC68}" type="presParOf" srcId="{8569FCC3-21CB-664A-8B75-91C14E7B0BC8}" destId="{DFDB3DEB-109F-2947-93E3-26D3B45A65C1}" srcOrd="0" destOrd="0" presId="urn:microsoft.com/office/officeart/2005/8/layout/cycle2"/>
    <dgm:cxn modelId="{A180D800-2916-4249-AAC5-338EECFB286B}" type="presParOf" srcId="{20AC6C7E-F56C-6146-8495-5C2A88E4DDA7}" destId="{B23752BA-CA4C-974D-8B3C-428EFFDC9F7B}" srcOrd="4" destOrd="0" presId="urn:microsoft.com/office/officeart/2005/8/layout/cycle2"/>
    <dgm:cxn modelId="{E783DE02-D2AA-DF49-B51B-C46C1D70FEC3}" type="presParOf" srcId="{20AC6C7E-F56C-6146-8495-5C2A88E4DDA7}" destId="{51B5C436-12AE-5044-99D9-7C8734A1B96C}" srcOrd="5" destOrd="0" presId="urn:microsoft.com/office/officeart/2005/8/layout/cycle2"/>
    <dgm:cxn modelId="{34C258C0-C60B-3347-89B5-A61D7A7AE125}" type="presParOf" srcId="{51B5C436-12AE-5044-99D9-7C8734A1B96C}" destId="{2CEEB529-E1B7-E642-8DF9-D95D264C280B}" srcOrd="0" destOrd="0" presId="urn:microsoft.com/office/officeart/2005/8/layout/cycle2"/>
    <dgm:cxn modelId="{6506A4D3-502E-8D46-93C7-237A06CD9BBD}" type="presParOf" srcId="{20AC6C7E-F56C-6146-8495-5C2A88E4DDA7}" destId="{6C001925-7A27-6E4C-A546-406507E05BB6}" srcOrd="6" destOrd="0" presId="urn:microsoft.com/office/officeart/2005/8/layout/cycle2"/>
    <dgm:cxn modelId="{39DFB845-C3D9-534E-ABB3-509DC21AA96F}" type="presParOf" srcId="{20AC6C7E-F56C-6146-8495-5C2A88E4DDA7}" destId="{212F301C-6DEA-9642-A4ED-C894BA0E5770}" srcOrd="7" destOrd="0" presId="urn:microsoft.com/office/officeart/2005/8/layout/cycle2"/>
    <dgm:cxn modelId="{293179C8-FD60-FB46-8753-549E28A8A76F}" type="presParOf" srcId="{212F301C-6DEA-9642-A4ED-C894BA0E5770}" destId="{67510BFB-224C-E748-AA9F-668838C0A40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D3C30-D1AF-2542-B897-959469A2FADC}">
      <dsp:nvSpPr>
        <dsp:cNvPr id="0" name=""/>
        <dsp:cNvSpPr/>
      </dsp:nvSpPr>
      <dsp:spPr>
        <a:xfrm>
          <a:off x="3581406" y="-29149"/>
          <a:ext cx="3352791" cy="1744356"/>
        </a:xfrm>
        <a:prstGeom prst="ellipse">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a-DK" sz="2800" kern="1200" dirty="0"/>
            <a:t>Mangelfuld uddannelse / supervision</a:t>
          </a:r>
        </a:p>
      </dsp:txBody>
      <dsp:txXfrm>
        <a:off x="4072411" y="226306"/>
        <a:ext cx="2370781" cy="1233446"/>
      </dsp:txXfrm>
    </dsp:sp>
    <dsp:sp modelId="{9D887931-0E9A-0744-A2EC-036B236EF70C}">
      <dsp:nvSpPr>
        <dsp:cNvPr id="0" name=""/>
        <dsp:cNvSpPr/>
      </dsp:nvSpPr>
      <dsp:spPr>
        <a:xfrm rot="1789746">
          <a:off x="6670652" y="1330409"/>
          <a:ext cx="297859" cy="548468"/>
        </a:xfrm>
        <a:prstGeom prst="rightArrow">
          <a:avLst>
            <a:gd name="adj1" fmla="val 60000"/>
            <a:gd name="adj2" fmla="val 50000"/>
          </a:avLst>
        </a:prstGeom>
        <a:solidFill>
          <a:srgbClr val="00B05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da-DK" sz="1800" kern="1200"/>
        </a:p>
      </dsp:txBody>
      <dsp:txXfrm>
        <a:off x="6676571" y="1417879"/>
        <a:ext cx="208501" cy="329080"/>
      </dsp:txXfrm>
    </dsp:sp>
    <dsp:sp modelId="{EFAADD0D-EDBF-A243-86BA-18C0C95BFD4F}">
      <dsp:nvSpPr>
        <dsp:cNvPr id="0" name=""/>
        <dsp:cNvSpPr/>
      </dsp:nvSpPr>
      <dsp:spPr>
        <a:xfrm>
          <a:off x="6121794" y="1605065"/>
          <a:ext cx="3764296" cy="1625091"/>
        </a:xfrm>
        <a:prstGeom prst="ellipse">
          <a:avLst/>
        </a:prstGeom>
        <a:solidFill>
          <a:srgbClr val="FF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a-DK" sz="2400" kern="1200" dirty="0"/>
            <a:t>Usikkerhed &amp; utilstrækkelighed</a:t>
          </a:r>
        </a:p>
      </dsp:txBody>
      <dsp:txXfrm>
        <a:off x="6673062" y="1843054"/>
        <a:ext cx="2661760" cy="1149113"/>
      </dsp:txXfrm>
    </dsp:sp>
    <dsp:sp modelId="{8569FCC3-21CB-664A-8B75-91C14E7B0BC8}">
      <dsp:nvSpPr>
        <dsp:cNvPr id="0" name=""/>
        <dsp:cNvSpPr/>
      </dsp:nvSpPr>
      <dsp:spPr>
        <a:xfrm rot="8738653">
          <a:off x="6367365" y="3090171"/>
          <a:ext cx="503054" cy="548468"/>
        </a:xfrm>
        <a:prstGeom prst="rightArrow">
          <a:avLst>
            <a:gd name="adj1" fmla="val 60000"/>
            <a:gd name="adj2" fmla="val 50000"/>
          </a:avLst>
        </a:prstGeom>
        <a:solidFill>
          <a:srgbClr val="FF000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da-DK" sz="1800" kern="1200"/>
        </a:p>
      </dsp:txBody>
      <dsp:txXfrm rot="10800000">
        <a:off x="6505117" y="3157282"/>
        <a:ext cx="352138" cy="329080"/>
      </dsp:txXfrm>
    </dsp:sp>
    <dsp:sp modelId="{B23752BA-CA4C-974D-8B3C-428EFFDC9F7B}">
      <dsp:nvSpPr>
        <dsp:cNvPr id="0" name=""/>
        <dsp:cNvSpPr/>
      </dsp:nvSpPr>
      <dsp:spPr>
        <a:xfrm>
          <a:off x="3641659" y="3482280"/>
          <a:ext cx="3232274" cy="1625091"/>
        </a:xfrm>
        <a:prstGeom prst="ellipse">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da-DK" sz="2300" kern="1200" dirty="0"/>
            <a:t>Øget stress og manglende fokus på kerneopgaven</a:t>
          </a:r>
        </a:p>
      </dsp:txBody>
      <dsp:txXfrm>
        <a:off x="4115015" y="3720269"/>
        <a:ext cx="2285562" cy="1149113"/>
      </dsp:txXfrm>
    </dsp:sp>
    <dsp:sp modelId="{51B5C436-12AE-5044-99D9-7C8734A1B96C}">
      <dsp:nvSpPr>
        <dsp:cNvPr id="0" name=""/>
        <dsp:cNvSpPr/>
      </dsp:nvSpPr>
      <dsp:spPr>
        <a:xfrm rot="12670989">
          <a:off x="3779602" y="3214917"/>
          <a:ext cx="347253" cy="548468"/>
        </a:xfrm>
        <a:prstGeom prst="rightArrow">
          <a:avLst>
            <a:gd name="adj1" fmla="val 60000"/>
            <a:gd name="adj2" fmla="val 50000"/>
          </a:avLst>
        </a:prstGeom>
        <a:solidFill>
          <a:schemeClr val="tx1"/>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da-DK" sz="1800" kern="1200"/>
        </a:p>
      </dsp:txBody>
      <dsp:txXfrm rot="10800000">
        <a:off x="3876252" y="3351581"/>
        <a:ext cx="243077" cy="329080"/>
      </dsp:txXfrm>
    </dsp:sp>
    <dsp:sp modelId="{6C001925-7A27-6E4C-A546-406507E05BB6}">
      <dsp:nvSpPr>
        <dsp:cNvPr id="0" name=""/>
        <dsp:cNvSpPr/>
      </dsp:nvSpPr>
      <dsp:spPr>
        <a:xfrm>
          <a:off x="472593" y="1269831"/>
          <a:ext cx="3658666" cy="2472089"/>
        </a:xfrm>
        <a:prstGeom prst="ellipse">
          <a:avLst/>
        </a:prstGeom>
        <a:solidFill>
          <a:srgbClr val="00B0F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a-DK" sz="2400" kern="1200" dirty="0"/>
            <a:t>Dårlig</a:t>
          </a:r>
          <a:r>
            <a:rPr lang="da-DK" sz="2400" kern="1200" baseline="0" dirty="0"/>
            <a:t> performance,  øget sygelighed og manglende overskud</a:t>
          </a:r>
          <a:endParaRPr lang="da-DK" sz="2400" kern="1200" dirty="0"/>
        </a:p>
      </dsp:txBody>
      <dsp:txXfrm>
        <a:off x="1008392" y="1631860"/>
        <a:ext cx="2587068" cy="1748031"/>
      </dsp:txXfrm>
    </dsp:sp>
    <dsp:sp modelId="{212F301C-6DEA-9642-A4ED-C894BA0E5770}">
      <dsp:nvSpPr>
        <dsp:cNvPr id="0" name=""/>
        <dsp:cNvSpPr/>
      </dsp:nvSpPr>
      <dsp:spPr>
        <a:xfrm rot="19838388">
          <a:off x="3782293" y="1328416"/>
          <a:ext cx="250412" cy="548468"/>
        </a:xfrm>
        <a:prstGeom prst="rightArrow">
          <a:avLst>
            <a:gd name="adj1" fmla="val 60000"/>
            <a:gd name="adj2" fmla="val 50000"/>
          </a:avLst>
        </a:prstGeom>
        <a:solidFill>
          <a:srgbClr val="00B0F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da-DK" sz="1800" kern="1200"/>
        </a:p>
      </dsp:txBody>
      <dsp:txXfrm>
        <a:off x="3787118" y="1456527"/>
        <a:ext cx="175288" cy="32908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F76002-4A53-4261-A900-BB26900A360E}" type="datetimeFigureOut">
              <a:rPr lang="da-DK" smtClean="0"/>
              <a:t>15-09-2022</a:t>
            </a:fld>
            <a:endParaRPr lang="da-DK"/>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AB7CF9-E97E-4838-B05E-65462CAB6F16}" type="slidenum">
              <a:rPr lang="da-DK" smtClean="0"/>
              <a:t>‹nr.›</a:t>
            </a:fld>
            <a:endParaRPr lang="da-DK"/>
          </a:p>
        </p:txBody>
      </p:sp>
    </p:spTree>
    <p:extLst>
      <p:ext uri="{BB962C8B-B14F-4D97-AF65-F5344CB8AC3E}">
        <p14:creationId xmlns:p14="http://schemas.microsoft.com/office/powerpoint/2010/main" val="12209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C3047-16FE-0449-973E-C3AE6BF11AFE}" type="datetimeFigureOut">
              <a:rPr lang="da-DK" smtClean="0"/>
              <a:t>15-09-2022</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9E287-E673-F84D-BC38-9A00DB7CBC57}" type="slidenum">
              <a:rPr lang="da-DK" smtClean="0"/>
              <a:t>‹nr.›</a:t>
            </a:fld>
            <a:endParaRPr lang="da-DK" dirty="0"/>
          </a:p>
        </p:txBody>
      </p:sp>
    </p:spTree>
    <p:extLst>
      <p:ext uri="{BB962C8B-B14F-4D97-AF65-F5344CB8AC3E}">
        <p14:creationId xmlns:p14="http://schemas.microsoft.com/office/powerpoint/2010/main" val="59029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Velkommen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Under overskriften "Kære læge. Hvordan har du det med travlhed, afbrydelser, ensomhed  og supervision?" gennemførte Yngre Læger i foråret 2019 en spørgeskemaundersøgelse blandt samtlige af foreningens 13240 medlemmer</a:t>
            </a:r>
          </a:p>
          <a:p>
            <a:r>
              <a:rPr lang="da-DK" dirty="0"/>
              <a:t>Mere end hver tredje af alle yngre læger i Danmark besvarede undersøgelsen.</a:t>
            </a:r>
          </a:p>
          <a:p>
            <a:endParaRPr lang="da-DK" dirty="0"/>
          </a:p>
          <a:p>
            <a:r>
              <a:rPr lang="da-DK" dirty="0"/>
              <a:t>Dette</a:t>
            </a:r>
            <a:r>
              <a:rPr lang="da-DK" baseline="0" dirty="0"/>
              <a:t> oplæg handler om Supervision, men først lidt flere informationer om undersøgelsen.</a:t>
            </a:r>
            <a:endParaRPr lang="da-DK" dirty="0"/>
          </a:p>
          <a:p>
            <a:endParaRPr lang="da-DK" dirty="0"/>
          </a:p>
        </p:txBody>
      </p:sp>
      <p:sp>
        <p:nvSpPr>
          <p:cNvPr id="4" name="Pladsholder til slidenummer 3"/>
          <p:cNvSpPr>
            <a:spLocks noGrp="1"/>
          </p:cNvSpPr>
          <p:nvPr>
            <p:ph type="sldNum" sz="quarter" idx="5"/>
          </p:nvPr>
        </p:nvSpPr>
        <p:spPr/>
        <p:txBody>
          <a:bodyPr/>
          <a:lstStyle/>
          <a:p>
            <a:fld id="{61E9E287-E673-F84D-BC38-9A00DB7CBC57}" type="slidenum">
              <a:rPr lang="da-DK" smtClean="0"/>
              <a:t>1</a:t>
            </a:fld>
            <a:endParaRPr lang="da-DK" dirty="0"/>
          </a:p>
        </p:txBody>
      </p:sp>
    </p:spTree>
    <p:extLst>
      <p:ext uri="{BB962C8B-B14F-4D97-AF65-F5344CB8AC3E}">
        <p14:creationId xmlns:p14="http://schemas.microsoft.com/office/powerpoint/2010/main" val="3351543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Husk: Vi har en fagforening, som gerne </a:t>
            </a:r>
            <a:r>
              <a:rPr lang="da-DK"/>
              <a:t>hjælper os.</a:t>
            </a:r>
            <a:endParaRPr lang="da-DK" dirty="0"/>
          </a:p>
        </p:txBody>
      </p:sp>
      <p:sp>
        <p:nvSpPr>
          <p:cNvPr id="4" name="Pladsholder til slidenummer 3"/>
          <p:cNvSpPr>
            <a:spLocks noGrp="1"/>
          </p:cNvSpPr>
          <p:nvPr>
            <p:ph type="sldNum" sz="quarter" idx="5"/>
          </p:nvPr>
        </p:nvSpPr>
        <p:spPr/>
        <p:txBody>
          <a:bodyPr/>
          <a:lstStyle/>
          <a:p>
            <a:fld id="{61E9E287-E673-F84D-BC38-9A00DB7CBC57}" type="slidenum">
              <a:rPr lang="da-DK" smtClean="0"/>
              <a:t>10</a:t>
            </a:fld>
            <a:endParaRPr lang="da-DK" dirty="0"/>
          </a:p>
        </p:txBody>
      </p:sp>
    </p:spTree>
    <p:extLst>
      <p:ext uri="{BB962C8B-B14F-4D97-AF65-F5344CB8AC3E}">
        <p14:creationId xmlns:p14="http://schemas.microsoft.com/office/powerpoint/2010/main" val="530758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Yngre læger, som har for travlt, får utilfredsstillende supervision, oplever ensomhed eller unødvendige afbrydelser, har i gennemsnit et dårligere samlet arbejdsmiljø.</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Så hvis arbejdsmiljøet</a:t>
            </a:r>
            <a:r>
              <a:rPr lang="da-DK" baseline="0" dirty="0"/>
              <a:t> skal forbedres, hjælper det at arbejde med bedre supervision, mindre travlhed, forebyggelse af ensomhed og med at undgå unødvendige afbrydelser</a:t>
            </a:r>
            <a:endParaRPr lang="da-DK" dirty="0"/>
          </a:p>
        </p:txBody>
      </p:sp>
      <p:sp>
        <p:nvSpPr>
          <p:cNvPr id="4" name="Pladsholder til slidenummer 3"/>
          <p:cNvSpPr>
            <a:spLocks noGrp="1"/>
          </p:cNvSpPr>
          <p:nvPr>
            <p:ph type="sldNum" sz="quarter" idx="10"/>
          </p:nvPr>
        </p:nvSpPr>
        <p:spPr/>
        <p:txBody>
          <a:bodyPr/>
          <a:lstStyle/>
          <a:p>
            <a:fld id="{61E9E287-E673-F84D-BC38-9A00DB7CBC57}" type="slidenum">
              <a:rPr lang="da-DK" smtClean="0"/>
              <a:t>2</a:t>
            </a:fld>
            <a:endParaRPr lang="da-DK" dirty="0"/>
          </a:p>
        </p:txBody>
      </p:sp>
    </p:spTree>
    <p:extLst>
      <p:ext uri="{BB962C8B-B14F-4D97-AF65-F5344CB8AC3E}">
        <p14:creationId xmlns:p14="http://schemas.microsoft.com/office/powerpoint/2010/main" val="4146629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a:t>Af de fire emner har Supervision den største forklaringskraft i forhold til vurderingen af arbejdsmiljøet.</a:t>
            </a:r>
            <a:endParaRPr lang="da-DK" dirty="0"/>
          </a:p>
        </p:txBody>
      </p:sp>
      <p:sp>
        <p:nvSpPr>
          <p:cNvPr id="4" name="Pladsholder til slidenummer 3"/>
          <p:cNvSpPr>
            <a:spLocks noGrp="1"/>
          </p:cNvSpPr>
          <p:nvPr>
            <p:ph type="sldNum" sz="quarter" idx="10"/>
          </p:nvPr>
        </p:nvSpPr>
        <p:spPr/>
        <p:txBody>
          <a:bodyPr/>
          <a:lstStyle/>
          <a:p>
            <a:fld id="{61E9E287-E673-F84D-BC38-9A00DB7CBC57}" type="slidenum">
              <a:rPr lang="da-DK" smtClean="0"/>
              <a:t>3</a:t>
            </a:fld>
            <a:endParaRPr lang="da-DK" dirty="0"/>
          </a:p>
        </p:txBody>
      </p:sp>
    </p:spTree>
    <p:extLst>
      <p:ext uri="{BB962C8B-B14F-4D97-AF65-F5344CB8AC3E}">
        <p14:creationId xmlns:p14="http://schemas.microsoft.com/office/powerpoint/2010/main" val="971734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Over halvdelen af de yngre læger med et dårligt arbejdsmiljø er i høj eller meget høj grad påvirket af arbejdsrelateret stress i deres dagligdag.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Læger, der vurderer positivt</a:t>
            </a:r>
            <a:r>
              <a:rPr lang="da-DK" baseline="0" dirty="0"/>
              <a:t> på de fire emner, oplever som gennemsnit også mindre arbejdsrelateret 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a:t>Travlhed har den største forklaringskraft i forhold til oplevelsen af arbejdsrelateret stress</a:t>
            </a:r>
            <a:endParaRPr lang="da-DK" dirty="0"/>
          </a:p>
        </p:txBody>
      </p:sp>
      <p:sp>
        <p:nvSpPr>
          <p:cNvPr id="4" name="Pladsholder til slidenummer 3"/>
          <p:cNvSpPr>
            <a:spLocks noGrp="1"/>
          </p:cNvSpPr>
          <p:nvPr>
            <p:ph type="sldNum" sz="quarter" idx="10"/>
          </p:nvPr>
        </p:nvSpPr>
        <p:spPr/>
        <p:txBody>
          <a:bodyPr/>
          <a:lstStyle/>
          <a:p>
            <a:fld id="{61E9E287-E673-F84D-BC38-9A00DB7CBC57}" type="slidenum">
              <a:rPr lang="da-DK" smtClean="0"/>
              <a:t>4</a:t>
            </a:fld>
            <a:endParaRPr lang="da-DK" dirty="0"/>
          </a:p>
        </p:txBody>
      </p:sp>
    </p:spTree>
    <p:extLst>
      <p:ext uri="{BB962C8B-B14F-4D97-AF65-F5344CB8AC3E}">
        <p14:creationId xmlns:p14="http://schemas.microsoft.com/office/powerpoint/2010/main" val="904538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Dårligt arbejdsmiljø er dårligt nyt for den yngre læge, men også dårligt nyt for patienter og de pårørende.</a:t>
            </a:r>
          </a:p>
          <a:p>
            <a:pPr marL="0" marR="0" lvl="0" indent="0" algn="l" defTabSz="914400" rtl="0" eaLnBrk="1" fontAlgn="auto" latinLnBrk="0" hangingPunct="1">
              <a:lnSpc>
                <a:spcPct val="100000"/>
              </a:lnSpc>
              <a:spcBef>
                <a:spcPts val="0"/>
              </a:spcBef>
              <a:spcAft>
                <a:spcPts val="0"/>
              </a:spcAft>
              <a:buClrTx/>
              <a:buSzTx/>
              <a:buFontTx/>
              <a:buNone/>
              <a:tabLst/>
              <a:defRPr/>
            </a:pPr>
            <a:br>
              <a:rPr lang="da-DK" dirty="0"/>
            </a:br>
            <a:r>
              <a:rPr lang="da-DK" dirty="0"/>
              <a:t>Behandlingskvaliteten og patientsikkerheden vurderes signifikant dårligere af yngre læger, når det samlede arbejdsmiljø er dårligt.</a:t>
            </a:r>
          </a:p>
          <a:p>
            <a:endParaRPr lang="da-DK" dirty="0"/>
          </a:p>
        </p:txBody>
      </p:sp>
      <p:sp>
        <p:nvSpPr>
          <p:cNvPr id="4" name="Pladsholder til slidenummer 3"/>
          <p:cNvSpPr>
            <a:spLocks noGrp="1"/>
          </p:cNvSpPr>
          <p:nvPr>
            <p:ph type="sldNum" sz="quarter" idx="5"/>
          </p:nvPr>
        </p:nvSpPr>
        <p:spPr/>
        <p:txBody>
          <a:bodyPr/>
          <a:lstStyle/>
          <a:p>
            <a:fld id="{61E9E287-E673-F84D-BC38-9A00DB7CBC57}" type="slidenum">
              <a:rPr lang="da-DK" smtClean="0"/>
              <a:t>5</a:t>
            </a:fld>
            <a:endParaRPr lang="da-DK" dirty="0"/>
          </a:p>
        </p:txBody>
      </p:sp>
    </p:spTree>
    <p:extLst>
      <p:ext uri="{BB962C8B-B14F-4D97-AF65-F5344CB8AC3E}">
        <p14:creationId xmlns:p14="http://schemas.microsoft.com/office/powerpoint/2010/main" val="3257688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Yngre læger oplever gennemsnitligt set at få fagligt udviklende opgaver</a:t>
            </a:r>
          </a:p>
          <a:p>
            <a:r>
              <a:rPr lang="da-DK" dirty="0"/>
              <a:t>Mange oplever, at der er tydelige forventninger til dem. </a:t>
            </a:r>
          </a:p>
          <a:p>
            <a:r>
              <a:rPr lang="da-DK" dirty="0"/>
              <a:t>Og som gennemsnit oplever yngre læger, at de nærmeste ledelser prioriterer supervisionen og uddannelsen.</a:t>
            </a:r>
            <a:br>
              <a:rPr lang="da-DK" dirty="0"/>
            </a:br>
            <a:endParaRPr lang="da-DK" dirty="0"/>
          </a:p>
          <a:p>
            <a:pPr marL="0" indent="0">
              <a:buNone/>
            </a:pPr>
            <a:r>
              <a:rPr lang="da-DK" b="1" dirty="0"/>
              <a:t>      MEN….</a:t>
            </a:r>
            <a:r>
              <a:rPr lang="da-DK" dirty="0"/>
              <a:t> </a:t>
            </a:r>
            <a:br>
              <a:rPr lang="da-DK" b="1" dirty="0"/>
            </a:br>
            <a:endParaRPr lang="da-DK" b="1" dirty="0"/>
          </a:p>
          <a:p>
            <a:r>
              <a:rPr lang="da-DK" dirty="0"/>
              <a:t>Mere end hver tredje yngre læge oplever, at supervision i lav eller meget lav grad indgår som en fast del af arbejdstilrettelæggelsen. Det stiller nogle ret høje krav til, at disse yngre læger har klar adgang til supervision på anden vis.</a:t>
            </a:r>
          </a:p>
          <a:p>
            <a:endParaRPr lang="da-DK" dirty="0"/>
          </a:p>
          <a:p>
            <a:r>
              <a:rPr lang="da-DK" dirty="0"/>
              <a:t>37 % oplever i lav eller meget lav grad at få konstruktiv feedback.</a:t>
            </a:r>
          </a:p>
          <a:p>
            <a:endParaRPr lang="da-DK" dirty="0"/>
          </a:p>
          <a:p>
            <a:r>
              <a:rPr lang="da-DK" dirty="0"/>
              <a:t>Næsten hver fjerde yngre læge bliver i lav eller meget lav grad bliver superviseret på en fagligt udviklende måde. </a:t>
            </a:r>
          </a:p>
          <a:p>
            <a:r>
              <a:rPr lang="da-DK" dirty="0"/>
              <a:t>Næsten hver tredje oplever i lav eller meget lav grad mulighed for at få støtte til at håndtere følelsesmæssigt belastende situationer. </a:t>
            </a:r>
          </a:p>
          <a:p>
            <a:r>
              <a:rPr lang="da-DK" dirty="0"/>
              <a:t>Og hver fjerde yngre læger får ikke tilstrækkelig oplæring og introduktion til nye arbejdsopgaver.</a:t>
            </a:r>
          </a:p>
          <a:p>
            <a:endParaRPr lang="da-DK" dirty="0"/>
          </a:p>
        </p:txBody>
      </p:sp>
      <p:sp>
        <p:nvSpPr>
          <p:cNvPr id="4" name="Pladsholder til slidenummer 3"/>
          <p:cNvSpPr>
            <a:spLocks noGrp="1"/>
          </p:cNvSpPr>
          <p:nvPr>
            <p:ph type="sldNum" sz="quarter" idx="5"/>
          </p:nvPr>
        </p:nvSpPr>
        <p:spPr/>
        <p:txBody>
          <a:bodyPr/>
          <a:lstStyle/>
          <a:p>
            <a:fld id="{61E9E287-E673-F84D-BC38-9A00DB7CBC57}" type="slidenum">
              <a:rPr lang="da-DK" smtClean="0"/>
              <a:t>6</a:t>
            </a:fld>
            <a:endParaRPr lang="da-DK" dirty="0"/>
          </a:p>
        </p:txBody>
      </p:sp>
    </p:spTree>
    <p:extLst>
      <p:ext uri="{BB962C8B-B14F-4D97-AF65-F5344CB8AC3E}">
        <p14:creationId xmlns:p14="http://schemas.microsoft.com/office/powerpoint/2010/main" val="332704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Mangelfuld uddannelse / supervision giver usikkerhed og følelsen af at være fagligt utilstrækkelig. Dette fører til øget stress og manglende fokus på kerneopgaven, hvilket igen giver dårlig performance, øget sygdom og manglende overskud.</a:t>
            </a:r>
          </a:p>
          <a:p>
            <a:endParaRPr lang="da-DK" dirty="0"/>
          </a:p>
          <a:p>
            <a:r>
              <a:rPr lang="da-DK" dirty="0"/>
              <a:t>Den her onde spiral har selvfølgelig mange variationer. Men den illustrerer og understøtter, at fokus på at sikre de nødvendige kompetencer og god læring kan give overskud og godt udført arbejde.</a:t>
            </a:r>
          </a:p>
        </p:txBody>
      </p:sp>
      <p:sp>
        <p:nvSpPr>
          <p:cNvPr id="4" name="Pladsholder til slidenummer 3"/>
          <p:cNvSpPr>
            <a:spLocks noGrp="1"/>
          </p:cNvSpPr>
          <p:nvPr>
            <p:ph type="sldNum" sz="quarter" idx="5"/>
          </p:nvPr>
        </p:nvSpPr>
        <p:spPr/>
        <p:txBody>
          <a:bodyPr/>
          <a:lstStyle/>
          <a:p>
            <a:fld id="{61E9E287-E673-F84D-BC38-9A00DB7CBC57}" type="slidenum">
              <a:rPr lang="da-DK" smtClean="0"/>
              <a:t>7</a:t>
            </a:fld>
            <a:endParaRPr lang="da-DK" dirty="0"/>
          </a:p>
        </p:txBody>
      </p:sp>
    </p:spTree>
    <p:extLst>
      <p:ext uri="{BB962C8B-B14F-4D97-AF65-F5344CB8AC3E}">
        <p14:creationId xmlns:p14="http://schemas.microsoft.com/office/powerpoint/2010/main" val="205546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bør som arbejdsplads løbende drøfte</a:t>
            </a:r>
            <a:r>
              <a:rPr lang="da-DK" baseline="0" dirty="0"/>
              <a:t> vores kultur. Ellers glemmer vi at tage godt imod nye kolleger eller at vi glemmer at udvikle kulturen med de forandringer, som vi som arbejdspladsen gennemgår.</a:t>
            </a:r>
          </a:p>
          <a:p>
            <a:endParaRPr lang="da-DK" baseline="0" dirty="0"/>
          </a:p>
          <a:p>
            <a:r>
              <a:rPr lang="da-DK" baseline="0" dirty="0"/>
              <a:t>Det kan være svært som yngre læge at sige højt, at vi oplever utilstrækkelig supervision. Vores behov for supervision er jo også forskellige. Men fokus på at optimere supervisionen er også altid relevant. Og det afhjælper samtidig problemer for en kollega, som allerede nu oplever utilstrækkelig supervision. Derfor skal vi nu snakke om, hvordan vi forbedrer supervisionen her på afdelingen.</a:t>
            </a:r>
          </a:p>
          <a:p>
            <a:endParaRPr lang="da-DK" dirty="0"/>
          </a:p>
        </p:txBody>
      </p:sp>
      <p:sp>
        <p:nvSpPr>
          <p:cNvPr id="4" name="Pladsholder til slidenummer 3"/>
          <p:cNvSpPr>
            <a:spLocks noGrp="1"/>
          </p:cNvSpPr>
          <p:nvPr>
            <p:ph type="sldNum" sz="quarter" idx="10"/>
          </p:nvPr>
        </p:nvSpPr>
        <p:spPr/>
        <p:txBody>
          <a:bodyPr/>
          <a:lstStyle/>
          <a:p>
            <a:fld id="{61E9E287-E673-F84D-BC38-9A00DB7CBC57}" type="slidenum">
              <a:rPr lang="da-DK" smtClean="0"/>
              <a:t>8</a:t>
            </a:fld>
            <a:endParaRPr lang="da-DK" dirty="0"/>
          </a:p>
        </p:txBody>
      </p:sp>
    </p:spTree>
    <p:extLst>
      <p:ext uri="{BB962C8B-B14F-4D97-AF65-F5344CB8AC3E}">
        <p14:creationId xmlns:p14="http://schemas.microsoft.com/office/powerpoint/2010/main" val="1273697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er lidt inspiration</a:t>
            </a:r>
          </a:p>
        </p:txBody>
      </p:sp>
      <p:sp>
        <p:nvSpPr>
          <p:cNvPr id="4" name="Pladsholder til slidenummer 3"/>
          <p:cNvSpPr>
            <a:spLocks noGrp="1"/>
          </p:cNvSpPr>
          <p:nvPr>
            <p:ph type="sldNum" sz="quarter" idx="5"/>
          </p:nvPr>
        </p:nvSpPr>
        <p:spPr/>
        <p:txBody>
          <a:bodyPr/>
          <a:lstStyle/>
          <a:p>
            <a:fld id="{61E9E287-E673-F84D-BC38-9A00DB7CBC57}" type="slidenum">
              <a:rPr lang="da-DK" smtClean="0"/>
              <a:t>9</a:t>
            </a:fld>
            <a:endParaRPr lang="da-DK" dirty="0"/>
          </a:p>
        </p:txBody>
      </p:sp>
    </p:spTree>
    <p:extLst>
      <p:ext uri="{BB962C8B-B14F-4D97-AF65-F5344CB8AC3E}">
        <p14:creationId xmlns:p14="http://schemas.microsoft.com/office/powerpoint/2010/main" val="2754015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Barn og læ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804" y="0"/>
            <a:ext cx="12190195" cy="6859016"/>
          </a:xfrm>
          <a:prstGeom prst="rect">
            <a:avLst/>
          </a:prstGeom>
        </p:spPr>
      </p:pic>
      <p:sp>
        <p:nvSpPr>
          <p:cNvPr id="3" name="Date Placeholder 2"/>
          <p:cNvSpPr>
            <a:spLocks noGrp="1"/>
          </p:cNvSpPr>
          <p:nvPr>
            <p:ph type="dt" sz="half" idx="10"/>
          </p:nvPr>
        </p:nvSpPr>
        <p:spPr/>
        <p:txBody>
          <a:bodyPr/>
          <a:lstStyle/>
          <a:p>
            <a:fld id="{792AC4B9-6512-8E44-A0BF-949087BF49F4}" type="datetimeFigureOut">
              <a:rPr lang="da-DK" smtClean="0"/>
              <a:pPr/>
              <a:t>15-09-2022</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A0B04FC2-DCC5-3749-81A9-6C9EF1E77D98}" type="slidenum">
              <a:rPr lang="da-DK" smtClean="0"/>
              <a:pPr/>
              <a:t>‹nr.›</a:t>
            </a:fld>
            <a:endParaRPr lang="da-DK" dirty="0"/>
          </a:p>
        </p:txBody>
      </p:sp>
      <p:sp>
        <p:nvSpPr>
          <p:cNvPr id="2" name="Title 1"/>
          <p:cNvSpPr>
            <a:spLocks noGrp="1"/>
          </p:cNvSpPr>
          <p:nvPr>
            <p:ph type="title"/>
          </p:nvPr>
        </p:nvSpPr>
        <p:spPr>
          <a:xfrm>
            <a:off x="838200" y="365126"/>
            <a:ext cx="5048250" cy="859376"/>
          </a:xfrm>
        </p:spPr>
        <p:txBody>
          <a:bodyPr>
            <a:noAutofit/>
          </a:bodyPr>
          <a:lstStyle>
            <a:lvl1pPr>
              <a:defRPr sz="3600">
                <a:solidFill>
                  <a:schemeClr val="bg1"/>
                </a:solidFill>
              </a:defRPr>
            </a:lvl1pPr>
          </a:lstStyle>
          <a:p>
            <a:r>
              <a:rPr lang="da-DK"/>
              <a:t>Klik for at redigere titeltypografien i masteren</a:t>
            </a:r>
            <a:endParaRPr lang="da-DK" dirty="0"/>
          </a:p>
        </p:txBody>
      </p:sp>
      <p:sp>
        <p:nvSpPr>
          <p:cNvPr id="22" name="Text Placeholder 21"/>
          <p:cNvSpPr>
            <a:spLocks noGrp="1"/>
          </p:cNvSpPr>
          <p:nvPr>
            <p:ph type="body" sz="quarter" idx="15" hasCustomPrompt="1"/>
          </p:nvPr>
        </p:nvSpPr>
        <p:spPr>
          <a:xfrm>
            <a:off x="838200" y="5700326"/>
            <a:ext cx="5048250" cy="475049"/>
          </a:xfrm>
        </p:spPr>
        <p:txBody>
          <a:bodyPr anchor="b" anchorCtr="0">
            <a:normAutofit/>
          </a:bodyPr>
          <a:lstStyle>
            <a:lvl1pPr marL="0" indent="0">
              <a:buNone/>
              <a:defRPr sz="2000">
                <a:solidFill>
                  <a:schemeClr val="bg1"/>
                </a:solidFill>
              </a:defRPr>
            </a:lvl1pPr>
          </a:lstStyle>
          <a:p>
            <a:pPr lvl="0"/>
            <a:r>
              <a:rPr lang="da-DK" dirty="0"/>
              <a:t>Navn, titel</a:t>
            </a:r>
          </a:p>
        </p:txBody>
      </p:sp>
    </p:spTree>
    <p:extLst>
      <p:ext uri="{BB962C8B-B14F-4D97-AF65-F5344CB8AC3E}">
        <p14:creationId xmlns:p14="http://schemas.microsoft.com/office/powerpoint/2010/main" val="19523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A">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8532" y="5544532"/>
            <a:ext cx="1313467" cy="1313467"/>
          </a:xfrm>
          <a:prstGeom prst="rect">
            <a:avLst/>
          </a:prstGeom>
        </p:spPr>
      </p:pic>
      <p:sp>
        <p:nvSpPr>
          <p:cNvPr id="2" name="Title 1"/>
          <p:cNvSpPr>
            <a:spLocks noGrp="1"/>
          </p:cNvSpPr>
          <p:nvPr>
            <p:ph type="title"/>
          </p:nvPr>
        </p:nvSpPr>
        <p:spPr>
          <a:xfrm>
            <a:off x="838200" y="1438274"/>
            <a:ext cx="5048250" cy="4738689"/>
          </a:xfrm>
          <a:noFill/>
        </p:spPr>
        <p:txBody>
          <a:bodyPr>
            <a:normAutofit/>
          </a:bodyPr>
          <a:lstStyle>
            <a:lvl1pPr>
              <a:defRPr sz="4400">
                <a:solidFill>
                  <a:schemeClr val="accent2"/>
                </a:solidFill>
              </a:defRPr>
            </a:lvl1pPr>
          </a:lstStyle>
          <a:p>
            <a:r>
              <a:rPr lang="da-DK"/>
              <a:t>Klik for at redigere titeltypografien i masteren</a:t>
            </a:r>
            <a:endParaRPr lang="da-DK" dirty="0"/>
          </a:p>
        </p:txBody>
      </p:sp>
      <p:sp>
        <p:nvSpPr>
          <p:cNvPr id="3" name="Date Placeholder 2"/>
          <p:cNvSpPr>
            <a:spLocks noGrp="1"/>
          </p:cNvSpPr>
          <p:nvPr>
            <p:ph type="dt" sz="half" idx="10"/>
          </p:nvPr>
        </p:nvSpPr>
        <p:spPr/>
        <p:txBody>
          <a:bodyPr/>
          <a:lstStyle>
            <a:lvl1pPr>
              <a:defRPr>
                <a:solidFill>
                  <a:schemeClr val="accent2"/>
                </a:solidFill>
              </a:defRPr>
            </a:lvl1pPr>
          </a:lstStyle>
          <a:p>
            <a:fld id="{792AC4B9-6512-8E44-A0BF-949087BF49F4}" type="datetimeFigureOut">
              <a:rPr lang="da-DK" smtClean="0"/>
              <a:pPr/>
              <a:t>15-09-2022</a:t>
            </a:fld>
            <a:endParaRPr lang="da-DK" dirty="0"/>
          </a:p>
        </p:txBody>
      </p:sp>
      <p:sp>
        <p:nvSpPr>
          <p:cNvPr id="4" name="Footer Placeholder 3"/>
          <p:cNvSpPr>
            <a:spLocks noGrp="1"/>
          </p:cNvSpPr>
          <p:nvPr>
            <p:ph type="ftr" sz="quarter" idx="11"/>
          </p:nvPr>
        </p:nvSpPr>
        <p:spPr/>
        <p:txBody>
          <a:bodyPr/>
          <a:lstStyle>
            <a:lvl1pPr>
              <a:defRPr>
                <a:solidFill>
                  <a:schemeClr val="accent2"/>
                </a:solidFill>
              </a:defRPr>
            </a:lvl1pPr>
          </a:lstStyle>
          <a:p>
            <a:endParaRPr lang="da-DK" dirty="0"/>
          </a:p>
        </p:txBody>
      </p:sp>
      <p:sp>
        <p:nvSpPr>
          <p:cNvPr id="5" name="Slide Number Placeholder 4"/>
          <p:cNvSpPr>
            <a:spLocks noGrp="1"/>
          </p:cNvSpPr>
          <p:nvPr>
            <p:ph type="sldNum" sz="quarter" idx="12"/>
          </p:nvPr>
        </p:nvSpPr>
        <p:spPr/>
        <p:txBody>
          <a:bodyPr/>
          <a:lstStyle>
            <a:lvl1pPr>
              <a:defRPr>
                <a:solidFill>
                  <a:schemeClr val="accent2"/>
                </a:solidFill>
              </a:defRPr>
            </a:lvl1pPr>
          </a:lstStyle>
          <a:p>
            <a:fld id="{A0B04FC2-DCC5-3749-81A9-6C9EF1E77D98}" type="slidenum">
              <a:rPr lang="da-DK" smtClean="0"/>
              <a:pPr/>
              <a:t>‹nr.›</a:t>
            </a:fld>
            <a:endParaRPr lang="da-DK" dirty="0"/>
          </a:p>
        </p:txBody>
      </p:sp>
    </p:spTree>
    <p:extLst>
      <p:ext uri="{BB962C8B-B14F-4D97-AF65-F5344CB8AC3E}">
        <p14:creationId xmlns:p14="http://schemas.microsoft.com/office/powerpoint/2010/main" val="351667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B">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title"/>
          </p:nvPr>
        </p:nvSpPr>
        <p:spPr>
          <a:xfrm>
            <a:off x="838200" y="1438274"/>
            <a:ext cx="5048250" cy="4738689"/>
          </a:xfrm>
          <a:noFill/>
        </p:spPr>
        <p:txBody>
          <a:bodyPr>
            <a:normAutofit/>
          </a:bodyPr>
          <a:lstStyle>
            <a:lvl1pPr>
              <a:defRPr sz="4400">
                <a:solidFill>
                  <a:schemeClr val="accent3"/>
                </a:solidFill>
              </a:defRPr>
            </a:lvl1pPr>
          </a:lstStyle>
          <a:p>
            <a:r>
              <a:rPr lang="da-DK"/>
              <a:t>Klik for at redigere titeltypografien i masteren</a:t>
            </a:r>
            <a:endParaRPr lang="da-DK" dirty="0"/>
          </a:p>
        </p:txBody>
      </p:sp>
      <p:sp>
        <p:nvSpPr>
          <p:cNvPr id="3" name="Date Placeholder 2"/>
          <p:cNvSpPr>
            <a:spLocks noGrp="1"/>
          </p:cNvSpPr>
          <p:nvPr>
            <p:ph type="dt" sz="half" idx="10"/>
          </p:nvPr>
        </p:nvSpPr>
        <p:spPr/>
        <p:txBody>
          <a:bodyPr/>
          <a:lstStyle>
            <a:lvl1pPr>
              <a:defRPr>
                <a:solidFill>
                  <a:schemeClr val="accent3"/>
                </a:solidFill>
              </a:defRPr>
            </a:lvl1pPr>
          </a:lstStyle>
          <a:p>
            <a:fld id="{792AC4B9-6512-8E44-A0BF-949087BF49F4}" type="datetimeFigureOut">
              <a:rPr lang="da-DK" smtClean="0"/>
              <a:pPr/>
              <a:t>15-09-2022</a:t>
            </a:fld>
            <a:endParaRPr lang="da-DK" dirty="0"/>
          </a:p>
        </p:txBody>
      </p:sp>
      <p:sp>
        <p:nvSpPr>
          <p:cNvPr id="4" name="Footer Placeholder 3"/>
          <p:cNvSpPr>
            <a:spLocks noGrp="1"/>
          </p:cNvSpPr>
          <p:nvPr>
            <p:ph type="ftr" sz="quarter" idx="11"/>
          </p:nvPr>
        </p:nvSpPr>
        <p:spPr/>
        <p:txBody>
          <a:bodyPr/>
          <a:lstStyle>
            <a:lvl1pPr>
              <a:defRPr>
                <a:solidFill>
                  <a:schemeClr val="accent3"/>
                </a:solidFill>
              </a:defRPr>
            </a:lvl1pPr>
          </a:lstStyle>
          <a:p>
            <a:endParaRPr lang="da-DK" dirty="0"/>
          </a:p>
        </p:txBody>
      </p:sp>
      <p:sp>
        <p:nvSpPr>
          <p:cNvPr id="5" name="Slide Number Placeholder 4"/>
          <p:cNvSpPr>
            <a:spLocks noGrp="1"/>
          </p:cNvSpPr>
          <p:nvPr>
            <p:ph type="sldNum" sz="quarter" idx="12"/>
          </p:nvPr>
        </p:nvSpPr>
        <p:spPr/>
        <p:txBody>
          <a:bodyPr/>
          <a:lstStyle>
            <a:lvl1pPr>
              <a:defRPr>
                <a:solidFill>
                  <a:schemeClr val="accent3"/>
                </a:solidFill>
              </a:defRPr>
            </a:lvl1pPr>
          </a:lstStyle>
          <a:p>
            <a:fld id="{A0B04FC2-DCC5-3749-81A9-6C9EF1E77D98}" type="slidenum">
              <a:rPr lang="da-DK" smtClean="0"/>
              <a:pPr/>
              <a:t>‹nr.›</a:t>
            </a:fld>
            <a:endParaRPr lang="da-DK"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8532" y="5544532"/>
            <a:ext cx="1313467" cy="1313467"/>
          </a:xfrm>
          <a:prstGeom prst="rect">
            <a:avLst/>
          </a:prstGeom>
        </p:spPr>
      </p:pic>
    </p:spTree>
    <p:extLst>
      <p:ext uri="{BB962C8B-B14F-4D97-AF65-F5344CB8AC3E}">
        <p14:creationId xmlns:p14="http://schemas.microsoft.com/office/powerpoint/2010/main" val="228629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bille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8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rlev hospital">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2000" y="3978000"/>
            <a:ext cx="2880000" cy="2880000"/>
          </a:xfrm>
          <a:prstGeom prst="rect">
            <a:avLst/>
          </a:prstGeom>
        </p:spPr>
      </p:pic>
    </p:spTree>
    <p:extLst>
      <p:ext uri="{BB962C8B-B14F-4D97-AF65-F5344CB8AC3E}">
        <p14:creationId xmlns:p14="http://schemas.microsoft.com/office/powerpoint/2010/main" val="55654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00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8532" y="5544532"/>
            <a:ext cx="1313467" cy="1313467"/>
          </a:xfrm>
          <a:prstGeom prst="rect">
            <a:avLst/>
          </a:prstGeom>
        </p:spPr>
      </p:pic>
      <p:grpSp>
        <p:nvGrpSpPr>
          <p:cNvPr id="8" name="Group 7"/>
          <p:cNvGrpSpPr/>
          <p:nvPr userDrawn="1"/>
        </p:nvGrpSpPr>
        <p:grpSpPr>
          <a:xfrm>
            <a:off x="4463282" y="1594701"/>
            <a:ext cx="3265436" cy="2818580"/>
            <a:chOff x="4463282" y="1696824"/>
            <a:chExt cx="3265436" cy="281858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3282" y="1696824"/>
              <a:ext cx="3265436" cy="1002730"/>
            </a:xfrm>
            <a:prstGeom prst="rect">
              <a:avLst/>
            </a:prstGeom>
          </p:spPr>
        </p:pic>
        <p:sp>
          <p:nvSpPr>
            <p:cNvPr id="6" name="TextBox 5"/>
            <p:cNvSpPr txBox="1"/>
            <p:nvPr userDrawn="1"/>
          </p:nvSpPr>
          <p:spPr>
            <a:xfrm>
              <a:off x="4681980" y="2922660"/>
              <a:ext cx="2828041" cy="1592744"/>
            </a:xfrm>
            <a:prstGeom prst="rect">
              <a:avLst/>
            </a:prstGeom>
            <a:noFill/>
          </p:spPr>
          <p:txBody>
            <a:bodyPr wrap="square" rtlCol="0">
              <a:spAutoFit/>
            </a:bodyPr>
            <a:lstStyle/>
            <a:p>
              <a:pPr algn="ctr">
                <a:lnSpc>
                  <a:spcPct val="150000"/>
                </a:lnSpc>
              </a:pPr>
              <a:r>
                <a:rPr lang="da-DK" sz="1300" noProof="0" dirty="0" err="1">
                  <a:solidFill>
                    <a:schemeClr val="bg1"/>
                  </a:solidFill>
                  <a:latin typeface="Trebuchet MS" charset="0"/>
                  <a:ea typeface="Trebuchet MS" charset="0"/>
                  <a:cs typeface="Trebuchet MS" charset="0"/>
                </a:rPr>
                <a:t>Kristianiagade</a:t>
              </a:r>
              <a:r>
                <a:rPr lang="da-DK" sz="1300" noProof="0" dirty="0">
                  <a:solidFill>
                    <a:schemeClr val="bg1"/>
                  </a:solidFill>
                  <a:latin typeface="Trebuchet MS" charset="0"/>
                  <a:ea typeface="Trebuchet MS" charset="0"/>
                  <a:cs typeface="Trebuchet MS" charset="0"/>
                </a:rPr>
                <a:t> 12</a:t>
              </a:r>
            </a:p>
            <a:p>
              <a:pPr algn="ctr">
                <a:lnSpc>
                  <a:spcPct val="150000"/>
                </a:lnSpc>
              </a:pPr>
              <a:r>
                <a:rPr lang="da-DK" sz="1300" noProof="0" dirty="0">
                  <a:solidFill>
                    <a:schemeClr val="bg1"/>
                  </a:solidFill>
                  <a:latin typeface="Trebuchet MS" charset="0"/>
                  <a:ea typeface="Trebuchet MS" charset="0"/>
                  <a:cs typeface="Trebuchet MS" charset="0"/>
                </a:rPr>
                <a:t>2100 København Ø</a:t>
              </a:r>
            </a:p>
            <a:p>
              <a:pPr algn="ctr">
                <a:lnSpc>
                  <a:spcPct val="150000"/>
                </a:lnSpc>
              </a:pPr>
              <a:r>
                <a:rPr lang="da-DK" sz="1300" noProof="0" dirty="0" err="1">
                  <a:solidFill>
                    <a:schemeClr val="bg1"/>
                  </a:solidFill>
                  <a:latin typeface="Trebuchet MS" charset="0"/>
                  <a:ea typeface="Trebuchet MS" charset="0"/>
                  <a:cs typeface="Trebuchet MS" charset="0"/>
                </a:rPr>
                <a:t>Tlf</a:t>
              </a:r>
              <a:r>
                <a:rPr lang="da-DK" sz="1300" noProof="0" dirty="0">
                  <a:solidFill>
                    <a:schemeClr val="bg1"/>
                  </a:solidFill>
                  <a:latin typeface="Trebuchet MS" charset="0"/>
                  <a:ea typeface="Trebuchet MS" charset="0"/>
                  <a:cs typeface="Trebuchet MS" charset="0"/>
                </a:rPr>
                <a:t>: 35 44 8500</a:t>
              </a:r>
            </a:p>
            <a:p>
              <a:pPr algn="ctr">
                <a:lnSpc>
                  <a:spcPct val="150000"/>
                </a:lnSpc>
              </a:pPr>
              <a:r>
                <a:rPr lang="da-DK" sz="1300" noProof="0" dirty="0" err="1">
                  <a:solidFill>
                    <a:schemeClr val="bg1"/>
                  </a:solidFill>
                  <a:latin typeface="Trebuchet MS" charset="0"/>
                  <a:ea typeface="Trebuchet MS" charset="0"/>
                  <a:cs typeface="Trebuchet MS" charset="0"/>
                </a:rPr>
                <a:t>yl@dadl.dk</a:t>
              </a:r>
              <a:endParaRPr lang="da-DK" sz="1300" noProof="0" dirty="0">
                <a:solidFill>
                  <a:schemeClr val="bg1"/>
                </a:solidFill>
                <a:latin typeface="Trebuchet MS" charset="0"/>
                <a:ea typeface="Trebuchet MS" charset="0"/>
                <a:cs typeface="Trebuchet MS" charset="0"/>
              </a:endParaRPr>
            </a:p>
            <a:p>
              <a:pPr algn="ctr">
                <a:lnSpc>
                  <a:spcPct val="150000"/>
                </a:lnSpc>
              </a:pPr>
              <a:r>
                <a:rPr lang="da-DK" sz="1300" noProof="0" dirty="0" err="1">
                  <a:solidFill>
                    <a:schemeClr val="bg1"/>
                  </a:solidFill>
                  <a:latin typeface="Trebuchet MS" charset="0"/>
                  <a:ea typeface="Trebuchet MS" charset="0"/>
                  <a:cs typeface="Trebuchet MS" charset="0"/>
                </a:rPr>
                <a:t>yl.dk</a:t>
              </a:r>
              <a:endParaRPr lang="da-DK" sz="1300" noProof="0" dirty="0">
                <a:solidFill>
                  <a:schemeClr val="bg1"/>
                </a:solidFill>
                <a:latin typeface="Trebuchet MS" charset="0"/>
                <a:ea typeface="Trebuchet MS" charset="0"/>
                <a:cs typeface="Trebuchet MS" charset="0"/>
              </a:endParaRPr>
            </a:p>
          </p:txBody>
        </p:sp>
      </p:gr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50568" y="4360382"/>
            <a:ext cx="1090864" cy="251738"/>
          </a:xfrm>
          <a:prstGeom prst="rect">
            <a:avLst/>
          </a:prstGeom>
        </p:spPr>
      </p:pic>
    </p:spTree>
    <p:extLst>
      <p:ext uri="{BB962C8B-B14F-4D97-AF65-F5344CB8AC3E}">
        <p14:creationId xmlns:p14="http://schemas.microsoft.com/office/powerpoint/2010/main" val="84760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a:solidFill>
            <a:schemeClr val="bg2"/>
          </a:solidFill>
        </p:spPr>
        <p:txBody>
          <a:bodyPr/>
          <a:lstStyle>
            <a:lvl1pPr marL="0" indent="0">
              <a:buNone/>
              <a:defRPr/>
            </a:lvl1pPr>
          </a:lstStyle>
          <a:p>
            <a:r>
              <a:rPr lang="da-DK"/>
              <a:t>Klik på ikonet for at tilføje et billede</a:t>
            </a:r>
            <a:endParaRPr lang="da-DK" dirty="0"/>
          </a:p>
        </p:txBody>
      </p:sp>
      <p:sp>
        <p:nvSpPr>
          <p:cNvPr id="3" name="Date Placeholder 2"/>
          <p:cNvSpPr>
            <a:spLocks noGrp="1"/>
          </p:cNvSpPr>
          <p:nvPr>
            <p:ph type="dt" sz="half" idx="10"/>
          </p:nvPr>
        </p:nvSpPr>
        <p:spPr/>
        <p:txBody>
          <a:bodyPr/>
          <a:lstStyle/>
          <a:p>
            <a:fld id="{792AC4B9-6512-8E44-A0BF-949087BF49F4}" type="datetimeFigureOut">
              <a:rPr lang="da-DK" smtClean="0"/>
              <a:pPr/>
              <a:t>15-09-2022</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A0B04FC2-DCC5-3749-81A9-6C9EF1E77D98}" type="slidenum">
              <a:rPr lang="da-DK" smtClean="0"/>
              <a:pPr/>
              <a:t>‹nr.›</a:t>
            </a:fld>
            <a:endParaRPr lang="da-DK"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8532" y="5544532"/>
            <a:ext cx="1313467" cy="1313467"/>
          </a:xfrm>
          <a:prstGeom prst="rect">
            <a:avLst/>
          </a:prstGeom>
        </p:spPr>
      </p:pic>
      <p:sp>
        <p:nvSpPr>
          <p:cNvPr id="2" name="Title 1"/>
          <p:cNvSpPr>
            <a:spLocks noGrp="1"/>
          </p:cNvSpPr>
          <p:nvPr>
            <p:ph type="title"/>
          </p:nvPr>
        </p:nvSpPr>
        <p:spPr>
          <a:xfrm>
            <a:off x="838200" y="365126"/>
            <a:ext cx="5048250" cy="859376"/>
          </a:xfrm>
        </p:spPr>
        <p:txBody>
          <a:bodyPr>
            <a:noAutofit/>
          </a:bodyPr>
          <a:lstStyle>
            <a:lvl1pPr>
              <a:defRPr sz="3600">
                <a:solidFill>
                  <a:schemeClr val="bg1"/>
                </a:solidFill>
              </a:defRPr>
            </a:lvl1pPr>
          </a:lstStyle>
          <a:p>
            <a:r>
              <a:rPr lang="da-DK"/>
              <a:t>Klik for at redigere titeltypografien i masteren</a:t>
            </a:r>
            <a:endParaRPr lang="da-DK" dirty="0"/>
          </a:p>
        </p:txBody>
      </p:sp>
      <p:sp>
        <p:nvSpPr>
          <p:cNvPr id="15" name="Text Placeholder 14"/>
          <p:cNvSpPr>
            <a:spLocks noGrp="1"/>
          </p:cNvSpPr>
          <p:nvPr>
            <p:ph type="body" sz="quarter" idx="14" hasCustomPrompt="1"/>
          </p:nvPr>
        </p:nvSpPr>
        <p:spPr>
          <a:xfrm>
            <a:off x="10784541" y="5425888"/>
            <a:ext cx="1407458" cy="1432111"/>
          </a:xfrm>
          <a:blipFill>
            <a:blip r:embed="rId3"/>
            <a:stretch>
              <a:fillRect/>
            </a:stretch>
          </a:blipFill>
        </p:spPr>
        <p:txBody>
          <a:bodyPr lIns="0" tIns="1512000" rIns="0" bIns="0">
            <a:noAutofit/>
          </a:bodyPr>
          <a:lstStyle>
            <a:lvl4pPr marL="1371600" indent="0">
              <a:buNone/>
              <a:defRPr/>
            </a:lvl4pPr>
            <a:lvl5pPr marL="0" indent="0">
              <a:buNone/>
              <a:defRPr sz="1050">
                <a:solidFill>
                  <a:schemeClr val="tx2"/>
                </a:solidFill>
              </a:defRPr>
            </a:lvl5pPr>
          </a:lstStyle>
          <a:p>
            <a:pPr lvl="4"/>
            <a:r>
              <a:rPr lang="da-DK" dirty="0"/>
              <a:t>Logo holder</a:t>
            </a:r>
          </a:p>
        </p:txBody>
      </p:sp>
      <p:sp>
        <p:nvSpPr>
          <p:cNvPr id="22" name="Text Placeholder 21"/>
          <p:cNvSpPr>
            <a:spLocks noGrp="1"/>
          </p:cNvSpPr>
          <p:nvPr>
            <p:ph type="body" sz="quarter" idx="15" hasCustomPrompt="1"/>
          </p:nvPr>
        </p:nvSpPr>
        <p:spPr>
          <a:xfrm>
            <a:off x="838200" y="5700326"/>
            <a:ext cx="5048250" cy="475049"/>
          </a:xfrm>
        </p:spPr>
        <p:txBody>
          <a:bodyPr anchor="b" anchorCtr="0">
            <a:normAutofit/>
          </a:bodyPr>
          <a:lstStyle>
            <a:lvl1pPr marL="0" indent="0">
              <a:buNone/>
              <a:defRPr sz="2000">
                <a:solidFill>
                  <a:schemeClr val="bg1"/>
                </a:solidFill>
              </a:defRPr>
            </a:lvl1pPr>
          </a:lstStyle>
          <a:p>
            <a:pPr lvl="0"/>
            <a:r>
              <a:rPr lang="da-DK" dirty="0"/>
              <a:t>Navn, titel</a:t>
            </a:r>
          </a:p>
        </p:txBody>
      </p:sp>
    </p:spTree>
    <p:extLst>
      <p:ext uri="{BB962C8B-B14F-4D97-AF65-F5344CB8AC3E}">
        <p14:creationId xmlns:p14="http://schemas.microsoft.com/office/powerpoint/2010/main" val="60932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bulletlis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2AC4B9-6512-8E44-A0BF-949087BF49F4}" type="datetimeFigureOut">
              <a:rPr lang="da-DK" smtClean="0"/>
              <a:t>15-09-2022</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A0B04FC2-DCC5-3749-81A9-6C9EF1E77D98}" type="slidenum">
              <a:rPr lang="da-DK" smtClean="0"/>
              <a:t>‹nr.›</a:t>
            </a:fld>
            <a:endParaRPr lang="da-DK" dirty="0"/>
          </a:p>
        </p:txBody>
      </p:sp>
      <p:sp>
        <p:nvSpPr>
          <p:cNvPr id="8" name="Title Placeholder 1"/>
          <p:cNvSpPr>
            <a:spLocks noGrp="1"/>
          </p:cNvSpPr>
          <p:nvPr>
            <p:ph type="title"/>
          </p:nvPr>
        </p:nvSpPr>
        <p:spPr>
          <a:xfrm>
            <a:off x="838200" y="365126"/>
            <a:ext cx="10515600" cy="859376"/>
          </a:xfrm>
          <a:prstGeom prst="rect">
            <a:avLst/>
          </a:prstGeom>
        </p:spPr>
        <p:txBody>
          <a:bodyPr vert="horz" lIns="91440" tIns="45720" rIns="91440" bIns="45720" rtlCol="0" anchor="t">
            <a:normAutofit/>
          </a:bodyPr>
          <a:lstStyle/>
          <a:p>
            <a:r>
              <a:rPr lang="da-DK"/>
              <a:t>Klik for at redigere titeltypografien i masteren</a:t>
            </a:r>
            <a:endParaRPr lang="da-DK" dirty="0"/>
          </a:p>
        </p:txBody>
      </p:sp>
      <p:sp>
        <p:nvSpPr>
          <p:cNvPr id="13" name="Text Placeholder 2"/>
          <p:cNvSpPr>
            <a:spLocks noGrp="1"/>
          </p:cNvSpPr>
          <p:nvPr>
            <p:ph idx="1"/>
          </p:nvPr>
        </p:nvSpPr>
        <p:spPr>
          <a:xfrm>
            <a:off x="838200" y="1439186"/>
            <a:ext cx="10515600" cy="4737777"/>
          </a:xfrm>
          <a:prstGeom prst="rect">
            <a:avLst/>
          </a:prstGeom>
        </p:spPr>
        <p:txBody>
          <a:bodyPr vert="horz" lIns="91440" tIns="45720" rIns="91440" bIns="45720" rtlCol="0">
            <a:normAutofit/>
          </a:bodyPr>
          <a:lstStyle>
            <a:lvl1pPr marL="538163" indent="-538163">
              <a:buFontTx/>
              <a:buBlip>
                <a:blip r:embed="rId2"/>
              </a:buBlip>
              <a:defRPr/>
            </a:lvl1pPr>
            <a:lvl2pPr marL="685800" indent="388938">
              <a:buFontTx/>
              <a:buBlip>
                <a:blip r:embed="rId2"/>
              </a:buBlip>
              <a:defRPr/>
            </a:lvl2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39071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bulletliste X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2AC4B9-6512-8E44-A0BF-949087BF49F4}" type="datetimeFigureOut">
              <a:rPr lang="da-DK" smtClean="0"/>
              <a:t>15-09-2022</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A0B04FC2-DCC5-3749-81A9-6C9EF1E77D98}" type="slidenum">
              <a:rPr lang="da-DK" smtClean="0"/>
              <a:t>‹nr.›</a:t>
            </a:fld>
            <a:endParaRPr lang="da-DK" dirty="0"/>
          </a:p>
        </p:txBody>
      </p:sp>
      <p:sp>
        <p:nvSpPr>
          <p:cNvPr id="8" name="Title Placeholder 1"/>
          <p:cNvSpPr>
            <a:spLocks noGrp="1"/>
          </p:cNvSpPr>
          <p:nvPr>
            <p:ph type="title"/>
          </p:nvPr>
        </p:nvSpPr>
        <p:spPr>
          <a:xfrm>
            <a:off x="838200" y="365126"/>
            <a:ext cx="10515600" cy="859376"/>
          </a:xfrm>
          <a:prstGeom prst="rect">
            <a:avLst/>
          </a:prstGeom>
        </p:spPr>
        <p:txBody>
          <a:bodyPr vert="horz" lIns="91440" tIns="45720" rIns="91440" bIns="45720" rtlCol="0" anchor="t">
            <a:normAutofit/>
          </a:bodyPr>
          <a:lstStyle/>
          <a:p>
            <a:r>
              <a:rPr lang="da-DK"/>
              <a:t>Klik for at redigere titeltypografien i masteren</a:t>
            </a:r>
            <a:endParaRPr lang="da-DK" dirty="0"/>
          </a:p>
        </p:txBody>
      </p:sp>
      <p:sp>
        <p:nvSpPr>
          <p:cNvPr id="13" name="Text Placeholder 2"/>
          <p:cNvSpPr>
            <a:spLocks noGrp="1"/>
          </p:cNvSpPr>
          <p:nvPr>
            <p:ph idx="1"/>
          </p:nvPr>
        </p:nvSpPr>
        <p:spPr>
          <a:xfrm>
            <a:off x="838200" y="1439186"/>
            <a:ext cx="5048250" cy="4737777"/>
          </a:xfrm>
          <a:prstGeom prst="rect">
            <a:avLst/>
          </a:prstGeom>
        </p:spPr>
        <p:txBody>
          <a:bodyPr vert="horz" lIns="91440" tIns="45720" rIns="91440" bIns="45720" rtlCol="0">
            <a:normAutofit/>
          </a:bodyPr>
          <a:lstStyle>
            <a:lvl1pPr marL="538163" indent="-538163">
              <a:buFontTx/>
              <a:buBlip>
                <a:blip r:embed="rId2"/>
              </a:buBlip>
              <a:defRPr/>
            </a:lvl1pPr>
            <a:lvl2pPr marL="685800" indent="388938">
              <a:buFontTx/>
              <a:buBlip>
                <a:blip r:embed="rId2"/>
              </a:buBlip>
              <a:defRPr/>
            </a:lvl2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7" name="Text Placeholder 2"/>
          <p:cNvSpPr>
            <a:spLocks noGrp="1"/>
          </p:cNvSpPr>
          <p:nvPr>
            <p:ph idx="13"/>
          </p:nvPr>
        </p:nvSpPr>
        <p:spPr>
          <a:xfrm>
            <a:off x="6305550" y="1439186"/>
            <a:ext cx="5048250" cy="4737777"/>
          </a:xfrm>
          <a:prstGeom prst="rect">
            <a:avLst/>
          </a:prstGeom>
        </p:spPr>
        <p:txBody>
          <a:bodyPr vert="horz" lIns="91440" tIns="45720" rIns="91440" bIns="45720" rtlCol="0">
            <a:normAutofit/>
          </a:bodyPr>
          <a:lstStyle>
            <a:lvl1pPr marL="538163" indent="-538163">
              <a:buFontTx/>
              <a:buBlip>
                <a:blip r:embed="rId2"/>
              </a:buBlip>
              <a:defRPr/>
            </a:lvl1pPr>
            <a:lvl2pPr marL="685800" indent="388938">
              <a:buFontTx/>
              <a:buBlip>
                <a:blip r:embed="rId2"/>
              </a:buBlip>
              <a:defRPr/>
            </a:lvl2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35238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bulletliste / bille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2AC4B9-6512-8E44-A0BF-949087BF49F4}" type="datetimeFigureOut">
              <a:rPr lang="da-DK" smtClean="0"/>
              <a:t>15-09-2022</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A0B04FC2-DCC5-3749-81A9-6C9EF1E77D98}" type="slidenum">
              <a:rPr lang="da-DK" smtClean="0"/>
              <a:t>‹nr.›</a:t>
            </a:fld>
            <a:endParaRPr lang="da-DK" dirty="0"/>
          </a:p>
        </p:txBody>
      </p:sp>
      <p:sp>
        <p:nvSpPr>
          <p:cNvPr id="8" name="Title Placeholder 1"/>
          <p:cNvSpPr>
            <a:spLocks noGrp="1"/>
          </p:cNvSpPr>
          <p:nvPr>
            <p:ph type="title"/>
          </p:nvPr>
        </p:nvSpPr>
        <p:spPr>
          <a:xfrm>
            <a:off x="838200" y="365126"/>
            <a:ext cx="10515600" cy="859376"/>
          </a:xfrm>
          <a:prstGeom prst="rect">
            <a:avLst/>
          </a:prstGeom>
        </p:spPr>
        <p:txBody>
          <a:bodyPr vert="horz" lIns="91440" tIns="45720" rIns="91440" bIns="45720" rtlCol="0" anchor="t">
            <a:normAutofit/>
          </a:bodyPr>
          <a:lstStyle/>
          <a:p>
            <a:r>
              <a:rPr lang="da-DK"/>
              <a:t>Klik for at redigere titeltypografien i masteren</a:t>
            </a:r>
            <a:endParaRPr lang="da-DK" dirty="0"/>
          </a:p>
        </p:txBody>
      </p:sp>
      <p:sp>
        <p:nvSpPr>
          <p:cNvPr id="13" name="Text Placeholder 2"/>
          <p:cNvSpPr>
            <a:spLocks noGrp="1"/>
          </p:cNvSpPr>
          <p:nvPr>
            <p:ph idx="1"/>
          </p:nvPr>
        </p:nvSpPr>
        <p:spPr>
          <a:xfrm>
            <a:off x="838200" y="1439186"/>
            <a:ext cx="6386384" cy="4737777"/>
          </a:xfrm>
          <a:prstGeom prst="rect">
            <a:avLst/>
          </a:prstGeom>
        </p:spPr>
        <p:txBody>
          <a:bodyPr vert="horz" lIns="91440" tIns="45720" rIns="91440" bIns="45720" rtlCol="0">
            <a:normAutofit/>
          </a:bodyPr>
          <a:lstStyle>
            <a:lvl1pPr marL="538163" indent="-538163">
              <a:buFontTx/>
              <a:buBlip>
                <a:blip r:embed="rId2"/>
              </a:buBlip>
              <a:defRPr/>
            </a:lvl1pPr>
            <a:lvl2pPr marL="685800" indent="388938">
              <a:buFontTx/>
              <a:buBlip>
                <a:blip r:embed="rId2"/>
              </a:buBlip>
              <a:defRPr/>
            </a:lvl2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Picture Placeholder 6"/>
          <p:cNvSpPr>
            <a:spLocks noGrp="1"/>
          </p:cNvSpPr>
          <p:nvPr>
            <p:ph type="pic" sz="quarter" idx="14"/>
          </p:nvPr>
        </p:nvSpPr>
        <p:spPr>
          <a:xfrm>
            <a:off x="7484033" y="1464331"/>
            <a:ext cx="3869767" cy="2633276"/>
          </a:xfrm>
          <a:noFill/>
        </p:spPr>
        <p:txBody>
          <a:bodyPr/>
          <a:lstStyle>
            <a:lvl1pPr marL="0" indent="0">
              <a:buNone/>
              <a:defRPr/>
            </a:lvl1pPr>
          </a:lstStyle>
          <a:p>
            <a:r>
              <a:rPr lang="da-DK"/>
              <a:t>Klik på ikonet for at tilføje et billede</a:t>
            </a:r>
            <a:endParaRPr lang="da-DK" dirty="0"/>
          </a:p>
        </p:txBody>
      </p:sp>
    </p:spTree>
    <p:extLst>
      <p:ext uri="{BB962C8B-B14F-4D97-AF65-F5344CB8AC3E}">
        <p14:creationId xmlns:p14="http://schemas.microsoft.com/office/powerpoint/2010/main" val="131235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billeder">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 name="Date Placeholder 3"/>
          <p:cNvSpPr>
            <a:spLocks noGrp="1"/>
          </p:cNvSpPr>
          <p:nvPr>
            <p:ph type="dt" sz="half" idx="10"/>
          </p:nvPr>
        </p:nvSpPr>
        <p:spPr/>
        <p:txBody>
          <a:bodyPr/>
          <a:lstStyle/>
          <a:p>
            <a:fld id="{792AC4B9-6512-8E44-A0BF-949087BF49F4}" type="datetimeFigureOut">
              <a:rPr lang="da-DK" smtClean="0"/>
              <a:t>15-09-2022</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A0B04FC2-DCC5-3749-81A9-6C9EF1E77D98}" type="slidenum">
              <a:rPr lang="da-DK" smtClean="0"/>
              <a:t>‹nr.›</a:t>
            </a:fld>
            <a:endParaRPr lang="da-DK" dirty="0"/>
          </a:p>
        </p:txBody>
      </p:sp>
      <p:sp>
        <p:nvSpPr>
          <p:cNvPr id="8" name="Title Placeholder 1"/>
          <p:cNvSpPr>
            <a:spLocks noGrp="1"/>
          </p:cNvSpPr>
          <p:nvPr>
            <p:ph type="title"/>
          </p:nvPr>
        </p:nvSpPr>
        <p:spPr>
          <a:xfrm>
            <a:off x="838200" y="365126"/>
            <a:ext cx="10515600" cy="859376"/>
          </a:xfrm>
          <a:prstGeom prst="rect">
            <a:avLst/>
          </a:prstGeom>
        </p:spPr>
        <p:txBody>
          <a:bodyPr vert="horz" lIns="91440" tIns="45720" rIns="91440" bIns="45720" rtlCol="0" anchor="t">
            <a:normAutofit/>
          </a:bodyPr>
          <a:lstStyle/>
          <a:p>
            <a:r>
              <a:rPr lang="da-DK"/>
              <a:t>Klik for at redigere titeltypografien i masteren</a:t>
            </a:r>
            <a:endParaRPr lang="da-DK" dirty="0"/>
          </a:p>
        </p:txBody>
      </p:sp>
      <p:sp>
        <p:nvSpPr>
          <p:cNvPr id="9" name="Picture Placeholder 6"/>
          <p:cNvSpPr>
            <a:spLocks noGrp="1"/>
          </p:cNvSpPr>
          <p:nvPr>
            <p:ph type="pic" sz="quarter" idx="14"/>
          </p:nvPr>
        </p:nvSpPr>
        <p:spPr>
          <a:xfrm>
            <a:off x="6303963" y="1438275"/>
            <a:ext cx="5049838" cy="2151330"/>
          </a:xfrm>
          <a:noFill/>
        </p:spPr>
        <p:txBody>
          <a:bodyPr/>
          <a:lstStyle>
            <a:lvl1pPr marL="0" indent="0">
              <a:buNone/>
              <a:defRPr/>
            </a:lvl1pPr>
          </a:lstStyle>
          <a:p>
            <a:r>
              <a:rPr lang="da-DK"/>
              <a:t>Klik på ikonet for at tilføje et billede</a:t>
            </a:r>
            <a:endParaRPr lang="da-DK" dirty="0"/>
          </a:p>
        </p:txBody>
      </p:sp>
      <p:sp>
        <p:nvSpPr>
          <p:cNvPr id="14" name="Picture Placeholder 6"/>
          <p:cNvSpPr>
            <a:spLocks noGrp="1"/>
          </p:cNvSpPr>
          <p:nvPr>
            <p:ph type="pic" sz="quarter" idx="15"/>
          </p:nvPr>
        </p:nvSpPr>
        <p:spPr>
          <a:xfrm>
            <a:off x="6305238" y="4012137"/>
            <a:ext cx="5049838" cy="2151330"/>
          </a:xfrm>
          <a:noFill/>
        </p:spPr>
        <p:txBody>
          <a:bodyPr/>
          <a:lstStyle>
            <a:lvl1pPr marL="0" indent="0">
              <a:buNone/>
              <a:defRPr/>
            </a:lvl1pPr>
          </a:lstStyle>
          <a:p>
            <a:r>
              <a:rPr lang="da-DK"/>
              <a:t>Klik på ikonet for at tilføje et billede</a:t>
            </a:r>
            <a:endParaRPr lang="da-DK" dirty="0"/>
          </a:p>
        </p:txBody>
      </p:sp>
      <p:sp>
        <p:nvSpPr>
          <p:cNvPr id="15" name="Picture Placeholder 6"/>
          <p:cNvSpPr>
            <a:spLocks noGrp="1"/>
          </p:cNvSpPr>
          <p:nvPr>
            <p:ph type="pic" sz="quarter" idx="16"/>
          </p:nvPr>
        </p:nvSpPr>
        <p:spPr>
          <a:xfrm>
            <a:off x="838200" y="1438275"/>
            <a:ext cx="5049838" cy="2151330"/>
          </a:xfrm>
          <a:noFill/>
        </p:spPr>
        <p:txBody>
          <a:bodyPr/>
          <a:lstStyle>
            <a:lvl1pPr marL="0" indent="0">
              <a:buNone/>
              <a:defRPr/>
            </a:lvl1pPr>
          </a:lstStyle>
          <a:p>
            <a:r>
              <a:rPr lang="da-DK"/>
              <a:t>Klik på ikonet for at tilføje et billede</a:t>
            </a:r>
            <a:endParaRPr lang="da-DK" dirty="0"/>
          </a:p>
        </p:txBody>
      </p:sp>
      <p:sp>
        <p:nvSpPr>
          <p:cNvPr id="16" name="Picture Placeholder 6"/>
          <p:cNvSpPr>
            <a:spLocks noGrp="1"/>
          </p:cNvSpPr>
          <p:nvPr>
            <p:ph type="pic" sz="quarter" idx="17"/>
          </p:nvPr>
        </p:nvSpPr>
        <p:spPr>
          <a:xfrm>
            <a:off x="839475" y="4012137"/>
            <a:ext cx="5049838" cy="2151330"/>
          </a:xfrm>
          <a:noFill/>
        </p:spPr>
        <p:txBody>
          <a:bodyPr/>
          <a:lstStyle>
            <a:lvl1pPr marL="0" indent="0">
              <a:buNone/>
              <a:defRPr/>
            </a:lvl1pPr>
          </a:lstStyle>
          <a:p>
            <a:r>
              <a:rPr lang="da-DK"/>
              <a:t>Klik på ikonet for at tilføje et billede</a:t>
            </a:r>
            <a:endParaRPr lang="da-DK" dirty="0"/>
          </a:p>
        </p:txBody>
      </p:sp>
    </p:spTree>
    <p:extLst>
      <p:ext uri="{BB962C8B-B14F-4D97-AF65-F5344CB8AC3E}">
        <p14:creationId xmlns:p14="http://schemas.microsoft.com/office/powerpoint/2010/main" val="23772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lle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 name="Date Placeholder 3"/>
          <p:cNvSpPr>
            <a:spLocks noGrp="1"/>
          </p:cNvSpPr>
          <p:nvPr>
            <p:ph type="dt" sz="half" idx="10"/>
          </p:nvPr>
        </p:nvSpPr>
        <p:spPr/>
        <p:txBody>
          <a:bodyPr/>
          <a:lstStyle/>
          <a:p>
            <a:fld id="{792AC4B9-6512-8E44-A0BF-949087BF49F4}" type="datetimeFigureOut">
              <a:rPr lang="da-DK" smtClean="0"/>
              <a:t>15-09-2022</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A0B04FC2-DCC5-3749-81A9-6C9EF1E77D98}" type="slidenum">
              <a:rPr lang="da-DK" smtClean="0"/>
              <a:t>‹nr.›</a:t>
            </a:fld>
            <a:endParaRPr lang="da-DK" dirty="0"/>
          </a:p>
        </p:txBody>
      </p:sp>
      <p:sp>
        <p:nvSpPr>
          <p:cNvPr id="8" name="Title Placeholder 1"/>
          <p:cNvSpPr>
            <a:spLocks noGrp="1"/>
          </p:cNvSpPr>
          <p:nvPr>
            <p:ph type="title"/>
          </p:nvPr>
        </p:nvSpPr>
        <p:spPr>
          <a:xfrm>
            <a:off x="838200" y="365126"/>
            <a:ext cx="10515600" cy="859376"/>
          </a:xfrm>
          <a:prstGeom prst="rect">
            <a:avLst/>
          </a:prstGeom>
        </p:spPr>
        <p:txBody>
          <a:bodyPr vert="horz" lIns="91440" tIns="45720" rIns="91440" bIns="45720" rtlCol="0" anchor="t">
            <a:normAutofit/>
          </a:bodyPr>
          <a:lstStyle/>
          <a:p>
            <a:r>
              <a:rPr lang="da-DK"/>
              <a:t>Klik for at redigere titeltypografien i masteren</a:t>
            </a:r>
            <a:endParaRPr lang="da-DK" dirty="0"/>
          </a:p>
        </p:txBody>
      </p:sp>
      <p:sp>
        <p:nvSpPr>
          <p:cNvPr id="9" name="Picture Placeholder 6"/>
          <p:cNvSpPr>
            <a:spLocks noGrp="1"/>
          </p:cNvSpPr>
          <p:nvPr>
            <p:ph type="pic" sz="quarter" idx="14"/>
          </p:nvPr>
        </p:nvSpPr>
        <p:spPr>
          <a:xfrm>
            <a:off x="838200" y="1438275"/>
            <a:ext cx="10515601" cy="4737099"/>
          </a:xfrm>
          <a:noFill/>
        </p:spPr>
        <p:txBody>
          <a:bodyPr/>
          <a:lstStyle>
            <a:lvl1pPr marL="0" indent="0">
              <a:buNone/>
              <a:defRPr/>
            </a:lvl1pPr>
          </a:lstStyle>
          <a:p>
            <a:r>
              <a:rPr lang="da-DK"/>
              <a:t>Klik på ikonet for at tilføje et billede</a:t>
            </a:r>
            <a:endParaRPr lang="da-DK" dirty="0"/>
          </a:p>
        </p:txBody>
      </p:sp>
    </p:spTree>
    <p:extLst>
      <p:ext uri="{BB962C8B-B14F-4D97-AF65-F5344CB8AC3E}">
        <p14:creationId xmlns:p14="http://schemas.microsoft.com/office/powerpoint/2010/main" val="105148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lside Bille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2AC4B9-6512-8E44-A0BF-949087BF49F4}" type="datetimeFigureOut">
              <a:rPr lang="da-DK" smtClean="0"/>
              <a:t>15-09-2022</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A0B04FC2-DCC5-3749-81A9-6C9EF1E77D98}" type="slidenum">
              <a:rPr lang="da-DK" smtClean="0"/>
              <a:t>‹nr.›</a:t>
            </a:fld>
            <a:endParaRPr lang="da-DK" dirty="0"/>
          </a:p>
        </p:txBody>
      </p:sp>
      <p:sp>
        <p:nvSpPr>
          <p:cNvPr id="9" name="Picture Placeholder 6"/>
          <p:cNvSpPr>
            <a:spLocks noGrp="1"/>
          </p:cNvSpPr>
          <p:nvPr>
            <p:ph type="pic" sz="quarter" idx="14"/>
          </p:nvPr>
        </p:nvSpPr>
        <p:spPr>
          <a:xfrm>
            <a:off x="0" y="0"/>
            <a:ext cx="12245788" cy="6857999"/>
          </a:xfrm>
          <a:noFill/>
        </p:spPr>
        <p:txBody>
          <a:bodyPr/>
          <a:lstStyle>
            <a:lvl1pPr marL="0" indent="0">
              <a:buNone/>
              <a:defRPr/>
            </a:lvl1pPr>
          </a:lstStyle>
          <a:p>
            <a:r>
              <a:rPr lang="da-DK"/>
              <a:t>Klik på ikonet for at tilføje et billede</a:t>
            </a:r>
            <a:endParaRPr lang="da-DK" dirty="0"/>
          </a:p>
        </p:txBody>
      </p:sp>
      <p:sp>
        <p:nvSpPr>
          <p:cNvPr id="8" name="Title Placeholder 1"/>
          <p:cNvSpPr>
            <a:spLocks noGrp="1"/>
          </p:cNvSpPr>
          <p:nvPr>
            <p:ph type="title"/>
          </p:nvPr>
        </p:nvSpPr>
        <p:spPr>
          <a:xfrm>
            <a:off x="838200" y="365126"/>
            <a:ext cx="5048250" cy="859376"/>
          </a:xfrm>
          <a:prstGeom prst="rect">
            <a:avLst/>
          </a:prstGeom>
        </p:spPr>
        <p:txBody>
          <a:bodyPr vert="horz" lIns="91440" tIns="45720" rIns="91440" bIns="45720" rtlCol="0" anchor="t">
            <a:normAutofit/>
          </a:bodyPr>
          <a:lstStyle>
            <a:lvl1pPr>
              <a:defRPr>
                <a:solidFill>
                  <a:schemeClr val="bg1"/>
                </a:solidFill>
              </a:defRPr>
            </a:lvl1pPr>
          </a:lstStyle>
          <a:p>
            <a:r>
              <a:rPr lang="da-DK"/>
              <a:t>Klik for at redigere titeltypografien i masteren</a:t>
            </a:r>
            <a:endParaRPr lang="da-DK" dirty="0"/>
          </a:p>
        </p:txBody>
      </p:sp>
    </p:spTree>
    <p:extLst>
      <p:ext uri="{BB962C8B-B14F-4D97-AF65-F5344CB8AC3E}">
        <p14:creationId xmlns:p14="http://schemas.microsoft.com/office/powerpoint/2010/main" val="277604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dspla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2AC4B9-6512-8E44-A0BF-949087BF49F4}" type="datetimeFigureOut">
              <a:rPr lang="da-DK" smtClean="0"/>
              <a:t>15-09-2022</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A0B04FC2-DCC5-3749-81A9-6C9EF1E77D98}" type="slidenum">
              <a:rPr lang="da-DK" smtClean="0"/>
              <a:t>‹nr.›</a:t>
            </a:fld>
            <a:endParaRPr lang="da-DK" dirty="0"/>
          </a:p>
        </p:txBody>
      </p:sp>
      <p:sp>
        <p:nvSpPr>
          <p:cNvPr id="8" name="Title Placeholder 1"/>
          <p:cNvSpPr>
            <a:spLocks noGrp="1"/>
          </p:cNvSpPr>
          <p:nvPr>
            <p:ph type="title"/>
          </p:nvPr>
        </p:nvSpPr>
        <p:spPr>
          <a:xfrm>
            <a:off x="838200" y="365126"/>
            <a:ext cx="10515600" cy="859376"/>
          </a:xfrm>
          <a:prstGeom prst="rect">
            <a:avLst/>
          </a:prstGeom>
        </p:spPr>
        <p:txBody>
          <a:bodyPr vert="horz" lIns="91440" tIns="45720" rIns="91440" bIns="45720" rtlCol="0" anchor="t">
            <a:normAutofit/>
          </a:bodyPr>
          <a:lstStyle/>
          <a:p>
            <a:r>
              <a:rPr lang="da-DK"/>
              <a:t>Klik for at redigere titeltypografien i masteren</a:t>
            </a:r>
            <a:endParaRPr lang="da-DK" dirty="0"/>
          </a:p>
        </p:txBody>
      </p:sp>
      <p:sp>
        <p:nvSpPr>
          <p:cNvPr id="3" name="Text Placeholder 2"/>
          <p:cNvSpPr>
            <a:spLocks noGrp="1"/>
          </p:cNvSpPr>
          <p:nvPr>
            <p:ph type="body" sz="quarter" idx="13" hasCustomPrompt="1"/>
          </p:nvPr>
        </p:nvSpPr>
        <p:spPr>
          <a:xfrm>
            <a:off x="838200" y="1438275"/>
            <a:ext cx="1830388" cy="4737100"/>
          </a:xfrm>
        </p:spPr>
        <p:txBody>
          <a:bodyPr lIns="72000" tIns="72000" rIns="72000" bIns="72000">
            <a:normAutofit/>
          </a:bodyPr>
          <a:lstStyle>
            <a:lvl1pPr marL="0" indent="0">
              <a:buNone/>
              <a:defRPr sz="1600" b="1"/>
            </a:lvl1pPr>
          </a:lstStyle>
          <a:p>
            <a:pPr lvl="0"/>
            <a:r>
              <a:rPr lang="da-DK" dirty="0"/>
              <a:t>00.00-00.00</a:t>
            </a:r>
          </a:p>
        </p:txBody>
      </p:sp>
      <p:sp>
        <p:nvSpPr>
          <p:cNvPr id="10" name="Text Placeholder 2"/>
          <p:cNvSpPr>
            <a:spLocks noGrp="1"/>
          </p:cNvSpPr>
          <p:nvPr>
            <p:ph type="body" sz="quarter" idx="14" hasCustomPrompt="1"/>
          </p:nvPr>
        </p:nvSpPr>
        <p:spPr>
          <a:xfrm>
            <a:off x="3215186" y="1439863"/>
            <a:ext cx="8138614" cy="4737100"/>
          </a:xfrm>
        </p:spPr>
        <p:txBody>
          <a:bodyPr lIns="72000" tIns="72000" rIns="72000" bIns="72000">
            <a:normAutofit/>
          </a:bodyPr>
          <a:lstStyle>
            <a:lvl1pPr marL="0" indent="0">
              <a:buNone/>
              <a:defRPr sz="1600" b="0"/>
            </a:lvl1pPr>
          </a:lstStyle>
          <a:p>
            <a:pPr lvl="0"/>
            <a:r>
              <a:rPr lang="da-DK" dirty="0" err="1"/>
              <a:t>Text</a:t>
            </a:r>
            <a:endParaRPr lang="da-DK" dirty="0"/>
          </a:p>
        </p:txBody>
      </p:sp>
    </p:spTree>
    <p:extLst>
      <p:ext uri="{BB962C8B-B14F-4D97-AF65-F5344CB8AC3E}">
        <p14:creationId xmlns:p14="http://schemas.microsoft.com/office/powerpoint/2010/main" val="7769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859376"/>
          </a:xfrm>
          <a:prstGeom prst="rect">
            <a:avLst/>
          </a:prstGeom>
        </p:spPr>
        <p:txBody>
          <a:bodyPr vert="horz" lIns="91440" tIns="45720" rIns="91440" bIns="45720" rtlCol="0" anchor="t">
            <a:normAutofit/>
          </a:bodyPr>
          <a:lstStyle/>
          <a:p>
            <a:r>
              <a:rPr lang="da-DK" noProof="0" dirty="0"/>
              <a:t>Klik for at redigere i master</a:t>
            </a:r>
          </a:p>
        </p:txBody>
      </p:sp>
      <p:sp>
        <p:nvSpPr>
          <p:cNvPr id="3" name="Text Placeholder 2"/>
          <p:cNvSpPr>
            <a:spLocks noGrp="1"/>
          </p:cNvSpPr>
          <p:nvPr>
            <p:ph type="body" idx="1"/>
          </p:nvPr>
        </p:nvSpPr>
        <p:spPr>
          <a:xfrm>
            <a:off x="838200" y="1439186"/>
            <a:ext cx="10515600" cy="4737777"/>
          </a:xfrm>
          <a:prstGeom prst="rect">
            <a:avLst/>
          </a:prstGeom>
        </p:spPr>
        <p:txBody>
          <a:bodyPr vert="horz" lIns="91440" tIns="45720" rIns="91440" bIns="45720" rtlCol="0">
            <a:normAutofit/>
          </a:bodyPr>
          <a:lstStyle/>
          <a:p>
            <a:pPr lvl="0"/>
            <a:r>
              <a:rPr lang="da-DK" noProof="0" dirty="0"/>
              <a:t>Clarck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bg1">
                    <a:lumMod val="75000"/>
                  </a:schemeClr>
                </a:solidFill>
                <a:latin typeface="Trebuchet MS" charset="0"/>
                <a:ea typeface="Trebuchet MS" charset="0"/>
                <a:cs typeface="Trebuchet MS" charset="0"/>
              </a:defRPr>
            </a:lvl1pPr>
          </a:lstStyle>
          <a:p>
            <a:fld id="{792AC4B9-6512-8E44-A0BF-949087BF49F4}" type="datetimeFigureOut">
              <a:rPr lang="da-DK" smtClean="0"/>
              <a:pPr/>
              <a:t>15-09-2022</a:t>
            </a:fld>
            <a:endParaRPr lang="da-DK"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7600784" y="6356350"/>
            <a:ext cx="2743200" cy="365125"/>
          </a:xfrm>
          <a:prstGeom prst="rect">
            <a:avLst/>
          </a:prstGeom>
        </p:spPr>
        <p:txBody>
          <a:bodyPr vert="horz" lIns="91440" tIns="45720" rIns="91440" bIns="45720" rtlCol="0" anchor="ctr"/>
          <a:lstStyle>
            <a:lvl1pPr algn="r">
              <a:defRPr sz="1200">
                <a:solidFill>
                  <a:schemeClr val="bg1">
                    <a:lumMod val="85000"/>
                  </a:schemeClr>
                </a:solidFill>
              </a:defRPr>
            </a:lvl1pPr>
          </a:lstStyle>
          <a:p>
            <a:fld id="{A0B04FC2-DCC5-3749-81A9-6C9EF1E77D98}" type="slidenum">
              <a:rPr lang="da-DK" smtClean="0"/>
              <a:pPr/>
              <a:t>‹nr.›</a:t>
            </a:fld>
            <a:endParaRPr lang="da-DK" dirty="0"/>
          </a:p>
        </p:txBody>
      </p:sp>
    </p:spTree>
    <p:extLst>
      <p:ext uri="{BB962C8B-B14F-4D97-AF65-F5344CB8AC3E}">
        <p14:creationId xmlns:p14="http://schemas.microsoft.com/office/powerpoint/2010/main" val="471634013"/>
      </p:ext>
    </p:extLst>
  </p:cSld>
  <p:clrMap bg1="lt1" tx1="dk1" bg2="lt2" tx2="dk2" accent1="accent1" accent2="accent2" accent3="accent3" accent4="accent4" accent5="accent5" accent6="accent6" hlink="hlink" folHlink="folHlink"/>
  <p:sldLayoutIdLst>
    <p:sldLayoutId id="2147483672" r:id="rId1"/>
    <p:sldLayoutId id="2147483663" r:id="rId2"/>
    <p:sldLayoutId id="2147483649" r:id="rId3"/>
    <p:sldLayoutId id="2147483666" r:id="rId4"/>
    <p:sldLayoutId id="2147483667" r:id="rId5"/>
    <p:sldLayoutId id="2147483670" r:id="rId6"/>
    <p:sldLayoutId id="2147483668" r:id="rId7"/>
    <p:sldLayoutId id="2147483669" r:id="rId8"/>
    <p:sldLayoutId id="2147483661" r:id="rId9"/>
    <p:sldLayoutId id="2147483664" r:id="rId10"/>
    <p:sldLayoutId id="2147483665" r:id="rId11"/>
    <p:sldLayoutId id="2147483650" r:id="rId12"/>
    <p:sldLayoutId id="214748367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kern="1200">
          <a:solidFill>
            <a:srgbClr val="333333"/>
          </a:solidFill>
          <a:latin typeface="Trebuchet MS" charset="0"/>
          <a:ea typeface="Trebuchet MS" charset="0"/>
          <a:cs typeface="Trebuchet MS" charset="0"/>
        </a:defRPr>
      </a:lvl1pPr>
    </p:titleStyle>
    <p:bodyStyle>
      <a:lvl1pPr marL="342900" indent="-342900" algn="l" defTabSz="914400" rtl="0" eaLnBrk="1" latinLnBrk="0" hangingPunct="1">
        <a:lnSpc>
          <a:spcPct val="90000"/>
        </a:lnSpc>
        <a:spcBef>
          <a:spcPts val="1000"/>
        </a:spcBef>
        <a:buFontTx/>
        <a:buBlip>
          <a:blip r:embed="rId17"/>
        </a:buBlip>
        <a:defRPr sz="2400" b="0" i="0" kern="1200">
          <a:solidFill>
            <a:srgbClr val="333333"/>
          </a:solidFill>
          <a:latin typeface="Trebuchet MS" charset="0"/>
          <a:ea typeface="Trebuchet MS" charset="0"/>
          <a:cs typeface="Trebuchet MS" charset="0"/>
        </a:defRPr>
      </a:lvl1pPr>
      <a:lvl2pPr marL="800100" indent="-342900" algn="l" defTabSz="914400" rtl="0" eaLnBrk="1" latinLnBrk="0" hangingPunct="1">
        <a:lnSpc>
          <a:spcPct val="90000"/>
        </a:lnSpc>
        <a:spcBef>
          <a:spcPts val="500"/>
        </a:spcBef>
        <a:buFontTx/>
        <a:buBlip>
          <a:blip r:embed="rId17"/>
        </a:buBlip>
        <a:defRPr sz="2200" b="0" i="0" kern="1200">
          <a:solidFill>
            <a:srgbClr val="333333"/>
          </a:solidFill>
          <a:latin typeface="Trebuchet MS" charset="0"/>
          <a:ea typeface="Trebuchet MS" charset="0"/>
          <a:cs typeface="Trebuchet MS" charset="0"/>
        </a:defRPr>
      </a:lvl2pPr>
      <a:lvl3pPr marL="1257300" indent="-342900" algn="l" defTabSz="914400" rtl="0" eaLnBrk="1" latinLnBrk="0" hangingPunct="1">
        <a:lnSpc>
          <a:spcPct val="90000"/>
        </a:lnSpc>
        <a:spcBef>
          <a:spcPts val="500"/>
        </a:spcBef>
        <a:buFontTx/>
        <a:buBlip>
          <a:blip r:embed="rId17"/>
        </a:buBlip>
        <a:defRPr sz="2000" b="0" i="0" kern="1200">
          <a:solidFill>
            <a:srgbClr val="333333"/>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Font typeface="Wingdings" charset="2"/>
        <a:buChar char="§"/>
        <a:defRPr sz="1800" b="0" i="0" kern="1200">
          <a:solidFill>
            <a:srgbClr val="333333"/>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Font typeface="Wingdings" charset="2"/>
        <a:buChar char="§"/>
        <a:defRPr sz="1800" b="0" i="0" kern="1200">
          <a:solidFill>
            <a:srgbClr val="333333"/>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8" userDrawn="1">
          <p15:clr>
            <a:srgbClr val="F26B43"/>
          </p15:clr>
        </p15:guide>
        <p15:guide id="2" pos="3971" userDrawn="1">
          <p15:clr>
            <a:srgbClr val="F26B43"/>
          </p15:clr>
        </p15:guide>
        <p15:guide id="3" orient="horz" pos="230" userDrawn="1">
          <p15:clr>
            <a:srgbClr val="F26B43"/>
          </p15:clr>
        </p15:guide>
        <p15:guide id="4" orient="horz" pos="3891" userDrawn="1">
          <p15:clr>
            <a:srgbClr val="F26B43"/>
          </p15:clr>
        </p15:guide>
        <p15:guide id="5" pos="528" userDrawn="1">
          <p15:clr>
            <a:srgbClr val="F26B43"/>
          </p15:clr>
        </p15:guide>
        <p15:guide id="6" pos="7152" userDrawn="1">
          <p15:clr>
            <a:srgbClr val="F26B43"/>
          </p15:clr>
        </p15:guide>
        <p15:guide id="7" orient="horz" pos="906" userDrawn="1">
          <p15:clr>
            <a:srgbClr val="F26B43"/>
          </p15:clr>
        </p15:guide>
        <p15:guide id="8" orient="horz" pos="389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laeger.dk/sites/default/files/yl_arbejdsmiljoeundersoegelse_2019.pdf"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laeger.dk/yl-kurser"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www.arbejdsmiljoweb.dk/trivsel/stress/supervision-og-sparrin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laeger.dk/introduktion-af-ny-kollega-yngre-laeger"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9C6C9CD2-5717-41F1-870C-81E02DD7BAA2}"/>
              </a:ext>
            </a:extLst>
          </p:cNvPr>
          <p:cNvSpPr>
            <a:spLocks noGrp="1"/>
          </p:cNvSpPr>
          <p:nvPr>
            <p:ph type="body" sz="quarter" idx="15"/>
          </p:nvPr>
        </p:nvSpPr>
        <p:spPr/>
        <p:txBody>
          <a:bodyPr/>
          <a:lstStyle/>
          <a:p>
            <a:r>
              <a:rPr lang="da-DK" dirty="0"/>
              <a:t> </a:t>
            </a:r>
          </a:p>
        </p:txBody>
      </p:sp>
      <p:pic>
        <p:nvPicPr>
          <p:cNvPr id="9" name="Pladsholder til billede 7">
            <a:extLst>
              <a:ext uri="{FF2B5EF4-FFF2-40B4-BE49-F238E27FC236}">
                <a16:creationId xmlns:a16="http://schemas.microsoft.com/office/drawing/2014/main" id="{2F437A77-7934-4E75-9665-AA67C802046C}"/>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 r="-2083"/>
          <a:stretch/>
        </p:blipFill>
        <p:spPr>
          <a:xfrm>
            <a:off x="0" y="-2"/>
            <a:ext cx="12446003" cy="6858001"/>
          </a:xfrm>
          <a:prstGeom prst="rect">
            <a:avLst/>
          </a:prstGeom>
        </p:spPr>
      </p:pic>
      <p:sp>
        <p:nvSpPr>
          <p:cNvPr id="11" name="Titel 10">
            <a:extLst>
              <a:ext uri="{FF2B5EF4-FFF2-40B4-BE49-F238E27FC236}">
                <a16:creationId xmlns:a16="http://schemas.microsoft.com/office/drawing/2014/main" id="{7F7B8C7B-B6E7-4123-9F50-BB349E244EE9}"/>
              </a:ext>
            </a:extLst>
          </p:cNvPr>
          <p:cNvSpPr>
            <a:spLocks noGrp="1"/>
          </p:cNvSpPr>
          <p:nvPr>
            <p:ph type="title"/>
          </p:nvPr>
        </p:nvSpPr>
        <p:spPr/>
        <p:txBody>
          <a:bodyPr/>
          <a:lstStyle/>
          <a:p>
            <a:r>
              <a:rPr lang="da-DK" sz="6000" b="1" dirty="0">
                <a:solidFill>
                  <a:srgbClr val="00B050"/>
                </a:solidFill>
                <a:latin typeface="Titillium" panose="00000500000000000000" pitchFamily="50" charset="0"/>
              </a:rPr>
              <a:t>Supervision</a:t>
            </a:r>
          </a:p>
        </p:txBody>
      </p:sp>
      <p:sp>
        <p:nvSpPr>
          <p:cNvPr id="12" name="Rektangel 11">
            <a:extLst>
              <a:ext uri="{FF2B5EF4-FFF2-40B4-BE49-F238E27FC236}">
                <a16:creationId xmlns:a16="http://schemas.microsoft.com/office/drawing/2014/main" id="{426FE862-8BF8-4D25-841F-A01D1E375806}"/>
              </a:ext>
            </a:extLst>
          </p:cNvPr>
          <p:cNvSpPr/>
          <p:nvPr/>
        </p:nvSpPr>
        <p:spPr>
          <a:xfrm>
            <a:off x="478421" y="5538701"/>
            <a:ext cx="6096000" cy="1046440"/>
          </a:xfrm>
          <a:prstGeom prst="rect">
            <a:avLst/>
          </a:prstGeom>
        </p:spPr>
        <p:txBody>
          <a:bodyPr>
            <a:spAutoFit/>
          </a:bodyPr>
          <a:lstStyle/>
          <a:p>
            <a:r>
              <a:rPr lang="da-DK" sz="3100" dirty="0">
                <a:solidFill>
                  <a:schemeClr val="bg1"/>
                </a:solidFill>
                <a:latin typeface="Titillium" panose="00000500000000000000" pitchFamily="50" charset="0"/>
              </a:rPr>
              <a:t>Yngre Læger 2019 </a:t>
            </a:r>
            <a:br>
              <a:rPr lang="da-DK" sz="3100" dirty="0">
                <a:solidFill>
                  <a:schemeClr val="bg1"/>
                </a:solidFill>
                <a:latin typeface="Titillium" panose="00000500000000000000" pitchFamily="50" charset="0"/>
              </a:rPr>
            </a:br>
            <a:r>
              <a:rPr lang="da-DK" sz="3100" dirty="0">
                <a:solidFill>
                  <a:schemeClr val="bg1"/>
                </a:solidFill>
                <a:latin typeface="Titillium" panose="00000500000000000000" pitchFamily="50" charset="0"/>
                <a:hlinkClick r:id="rId4">
                  <a:extLst>
                    <a:ext uri="{A12FA001-AC4F-418D-AE19-62706E023703}">
                      <ahyp:hlinkClr xmlns:ahyp="http://schemas.microsoft.com/office/drawing/2018/hyperlinkcolor" val="tx"/>
                    </a:ext>
                  </a:extLst>
                </a:hlinkClick>
              </a:rPr>
              <a:t>Tryk her og læs hele undersøgelsen</a:t>
            </a:r>
            <a:endParaRPr lang="da-DK" sz="3100" dirty="0">
              <a:solidFill>
                <a:schemeClr val="bg1"/>
              </a:solidFill>
              <a:latin typeface="Titillium" panose="00000500000000000000" pitchFamily="50" charset="0"/>
            </a:endParaRPr>
          </a:p>
        </p:txBody>
      </p:sp>
      <p:sp>
        <p:nvSpPr>
          <p:cNvPr id="8" name="Pladsholder til tekst 3">
            <a:extLst>
              <a:ext uri="{FF2B5EF4-FFF2-40B4-BE49-F238E27FC236}">
                <a16:creationId xmlns:a16="http://schemas.microsoft.com/office/drawing/2014/main" id="{E8A65AD5-FE2A-49B6-B335-B654B96441F5}"/>
              </a:ext>
            </a:extLst>
          </p:cNvPr>
          <p:cNvSpPr>
            <a:spLocks noGrp="1"/>
          </p:cNvSpPr>
          <p:nvPr>
            <p:ph type="body" sz="quarter" idx="14"/>
          </p:nvPr>
        </p:nvSpPr>
        <p:spPr>
          <a:xfrm>
            <a:off x="10784541" y="5425888"/>
            <a:ext cx="1407458" cy="1432111"/>
          </a:xfrm>
        </p:spPr>
        <p:txBody>
          <a:bodyPr/>
          <a:lstStyle/>
          <a:p>
            <a:endParaRPr lang="da-DK" dirty="0"/>
          </a:p>
        </p:txBody>
      </p:sp>
    </p:spTree>
    <p:extLst>
      <p:ext uri="{BB962C8B-B14F-4D97-AF65-F5344CB8AC3E}">
        <p14:creationId xmlns:p14="http://schemas.microsoft.com/office/powerpoint/2010/main" val="173783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94E017-2E58-4961-B2CF-6BA597E115EA}"/>
              </a:ext>
            </a:extLst>
          </p:cNvPr>
          <p:cNvSpPr>
            <a:spLocks noGrp="1"/>
          </p:cNvSpPr>
          <p:nvPr>
            <p:ph type="title"/>
          </p:nvPr>
        </p:nvSpPr>
        <p:spPr/>
        <p:txBody>
          <a:bodyPr/>
          <a:lstStyle/>
          <a:p>
            <a:r>
              <a:rPr lang="da-DK" b="1" dirty="0">
                <a:solidFill>
                  <a:schemeClr val="tx2"/>
                </a:solidFill>
                <a:latin typeface="Titillium" panose="00000500000000000000" pitchFamily="50" charset="0"/>
              </a:rPr>
              <a:t>Yngre Lægers tilbud</a:t>
            </a:r>
          </a:p>
        </p:txBody>
      </p:sp>
      <p:sp>
        <p:nvSpPr>
          <p:cNvPr id="3" name="Pladsholder til indhold 2">
            <a:extLst>
              <a:ext uri="{FF2B5EF4-FFF2-40B4-BE49-F238E27FC236}">
                <a16:creationId xmlns:a16="http://schemas.microsoft.com/office/drawing/2014/main" id="{9C220B89-DC76-46DE-956A-29AFD6C427DF}"/>
              </a:ext>
            </a:extLst>
          </p:cNvPr>
          <p:cNvSpPr>
            <a:spLocks noGrp="1"/>
          </p:cNvSpPr>
          <p:nvPr>
            <p:ph idx="1"/>
          </p:nvPr>
        </p:nvSpPr>
        <p:spPr>
          <a:xfrm>
            <a:off x="838200" y="1083734"/>
            <a:ext cx="10515600" cy="5093230"/>
          </a:xfrm>
        </p:spPr>
        <p:txBody>
          <a:bodyPr>
            <a:normAutofit/>
          </a:bodyPr>
          <a:lstStyle/>
          <a:p>
            <a:r>
              <a:rPr lang="da-DK" dirty="0">
                <a:solidFill>
                  <a:schemeClr val="tx2"/>
                </a:solidFill>
                <a:latin typeface="Titillium" panose="00000500000000000000" pitchFamily="50" charset="0"/>
              </a:rPr>
              <a:t>Supervisionskassen - honorér supervision</a:t>
            </a:r>
          </a:p>
          <a:p>
            <a:r>
              <a:rPr lang="da-DK" dirty="0">
                <a:solidFill>
                  <a:schemeClr val="tx2"/>
                </a:solidFill>
                <a:latin typeface="Titillium" panose="00000500000000000000" pitchFamily="50" charset="0"/>
              </a:rPr>
              <a:t>Efterspørg supervision - brug supervisionsskemaer</a:t>
            </a:r>
          </a:p>
          <a:p>
            <a:r>
              <a:rPr lang="da-DK" dirty="0">
                <a:solidFill>
                  <a:schemeClr val="tx2"/>
                </a:solidFill>
                <a:latin typeface="Titillium" panose="00000500000000000000" pitchFamily="50" charset="0"/>
              </a:rPr>
              <a:t>Afhold vejledermøder – brug </a:t>
            </a:r>
            <a:r>
              <a:rPr lang="da-DK" dirty="0" err="1">
                <a:solidFill>
                  <a:schemeClr val="tx2"/>
                </a:solidFill>
                <a:latin typeface="Titillium" panose="00000500000000000000" pitchFamily="50" charset="0"/>
              </a:rPr>
              <a:t>APP’en</a:t>
            </a:r>
            <a:r>
              <a:rPr lang="da-DK" dirty="0">
                <a:solidFill>
                  <a:schemeClr val="tx2"/>
                </a:solidFill>
                <a:latin typeface="Titillium" panose="00000500000000000000" pitchFamily="50" charset="0"/>
              </a:rPr>
              <a:t> </a:t>
            </a:r>
          </a:p>
          <a:p>
            <a:r>
              <a:rPr lang="da-DK" dirty="0">
                <a:solidFill>
                  <a:schemeClr val="tx2"/>
                </a:solidFill>
                <a:latin typeface="Titillium" panose="00000500000000000000" pitchFamily="50" charset="0"/>
              </a:rPr>
              <a:t>Afhold kurser - </a:t>
            </a:r>
            <a:r>
              <a:rPr lang="da-DK" dirty="0">
                <a:solidFill>
                  <a:schemeClr val="tx2"/>
                </a:solidFill>
                <a:latin typeface="Titillium" panose="00000500000000000000" pitchFamily="50" charset="0"/>
                <a:hlinkClick r:id="rId3">
                  <a:extLst>
                    <a:ext uri="{A12FA001-AC4F-418D-AE19-62706E023703}">
                      <ahyp:hlinkClr xmlns:ahyp="http://schemas.microsoft.com/office/drawing/2018/hyperlinkcolor" val="tx"/>
                    </a:ext>
                  </a:extLst>
                </a:hlinkClick>
              </a:rPr>
              <a:t>kontakt Yngre Læger</a:t>
            </a:r>
            <a:r>
              <a:rPr lang="da-DK" dirty="0">
                <a:solidFill>
                  <a:schemeClr val="tx2"/>
                </a:solidFill>
                <a:latin typeface="Titillium" panose="00000500000000000000" pitchFamily="50" charset="0"/>
              </a:rPr>
              <a:t> </a:t>
            </a:r>
            <a:r>
              <a:rPr lang="da-DK" sz="1800" dirty="0">
                <a:solidFill>
                  <a:schemeClr val="tx2"/>
                </a:solidFill>
                <a:latin typeface="Titillium" panose="00000500000000000000" pitchFamily="50" charset="0"/>
              </a:rPr>
              <a:t>(</a:t>
            </a:r>
            <a:r>
              <a:rPr lang="da-DK" sz="1800" dirty="0">
                <a:solidFill>
                  <a:schemeClr val="tx2"/>
                </a:solidFill>
                <a:latin typeface="Titillium" panose="00000500000000000000" pitchFamily="50" charset="0"/>
                <a:hlinkClick r:id="rId3">
                  <a:extLst>
                    <a:ext uri="{A12FA001-AC4F-418D-AE19-62706E023703}">
                      <ahyp:hlinkClr xmlns:ahyp="http://schemas.microsoft.com/office/drawing/2018/hyperlinkcolor" val="tx"/>
                    </a:ext>
                  </a:extLst>
                </a:hlinkClick>
              </a:rPr>
              <a:t>https://www.laeger.dk/yl-kurser</a:t>
            </a:r>
            <a:r>
              <a:rPr lang="da-DK" sz="1800" dirty="0">
                <a:solidFill>
                  <a:schemeClr val="tx2"/>
                </a:solidFill>
                <a:latin typeface="Titillium" panose="00000500000000000000" pitchFamily="50" charset="0"/>
              </a:rPr>
              <a:t>)</a:t>
            </a:r>
          </a:p>
          <a:p>
            <a:pPr lvl="2"/>
            <a:r>
              <a:rPr lang="da-DK" dirty="0">
                <a:solidFill>
                  <a:schemeClr val="tx2"/>
                </a:solidFill>
                <a:latin typeface="Titillium" panose="00000500000000000000" pitchFamily="50" charset="0"/>
              </a:rPr>
              <a:t>Hverdagsledelse </a:t>
            </a:r>
          </a:p>
          <a:p>
            <a:pPr lvl="2"/>
            <a:r>
              <a:rPr lang="da-DK" dirty="0">
                <a:solidFill>
                  <a:schemeClr val="tx2"/>
                </a:solidFill>
                <a:latin typeface="Titillium" panose="00000500000000000000" pitchFamily="50" charset="0"/>
              </a:rPr>
              <a:t>Kollegial supervision (i Almen Praksis)</a:t>
            </a:r>
          </a:p>
          <a:p>
            <a:pPr lvl="2"/>
            <a:r>
              <a:rPr lang="da-DK" dirty="0">
                <a:solidFill>
                  <a:schemeClr val="tx2"/>
                </a:solidFill>
                <a:latin typeface="Titillium" panose="00000500000000000000" pitchFamily="50" charset="0"/>
              </a:rPr>
              <a:t>Læringsmiljøet</a:t>
            </a:r>
          </a:p>
          <a:p>
            <a:pPr lvl="2"/>
            <a:r>
              <a:rPr lang="da-DK" sz="2000" dirty="0">
                <a:solidFill>
                  <a:schemeClr val="tx2"/>
                </a:solidFill>
                <a:latin typeface="Titillium" panose="00000500000000000000" pitchFamily="50" charset="0"/>
              </a:rPr>
              <a:t>Trivsel og kollegialitet / Trivsel i Almen Praksis </a:t>
            </a:r>
          </a:p>
          <a:p>
            <a:r>
              <a:rPr lang="da-DK" sz="2500" dirty="0">
                <a:solidFill>
                  <a:schemeClr val="tx2"/>
                </a:solidFill>
                <a:latin typeface="Titillium" panose="00000500000000000000" pitchFamily="50" charset="0"/>
              </a:rPr>
              <a:t>Drøft behov for ændringer med TR/AMR</a:t>
            </a:r>
          </a:p>
          <a:p>
            <a:r>
              <a:rPr lang="da-DK" sz="2300" dirty="0">
                <a:solidFill>
                  <a:schemeClr val="tx2"/>
                </a:solidFill>
                <a:latin typeface="Titillium" panose="00000500000000000000" pitchFamily="50" charset="0"/>
              </a:rPr>
              <a:t>Ring til Yngre Læger på 3544 8500 og hør nærmere</a:t>
            </a:r>
          </a:p>
          <a:p>
            <a:endParaRPr lang="da-DK" dirty="0"/>
          </a:p>
        </p:txBody>
      </p:sp>
    </p:spTree>
    <p:extLst>
      <p:ext uri="{BB962C8B-B14F-4D97-AF65-F5344CB8AC3E}">
        <p14:creationId xmlns:p14="http://schemas.microsoft.com/office/powerpoint/2010/main" val="369363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93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 </a:t>
            </a:r>
          </a:p>
        </p:txBody>
      </p:sp>
      <p:sp>
        <p:nvSpPr>
          <p:cNvPr id="3" name="Pladsholder til indhold 2"/>
          <p:cNvSpPr>
            <a:spLocks noGrp="1"/>
          </p:cNvSpPr>
          <p:nvPr>
            <p:ph idx="1"/>
          </p:nvPr>
        </p:nvSpPr>
        <p:spPr/>
        <p:txBody>
          <a:bodyPr/>
          <a:lstStyle/>
          <a:p>
            <a:pPr marL="0" indent="0">
              <a:buNone/>
            </a:pPr>
            <a:r>
              <a:rPr lang="da-DK" dirty="0"/>
              <a:t> </a:t>
            </a:r>
          </a:p>
        </p:txBody>
      </p:sp>
      <p:sp>
        <p:nvSpPr>
          <p:cNvPr id="18" name="Afrundet rektangel 10"/>
          <p:cNvSpPr/>
          <p:nvPr/>
        </p:nvSpPr>
        <p:spPr>
          <a:xfrm>
            <a:off x="3737675" y="1842174"/>
            <a:ext cx="2096348" cy="16564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da-DK" sz="2900" kern="1200" dirty="0"/>
              <a:t>Supervision</a:t>
            </a:r>
          </a:p>
        </p:txBody>
      </p:sp>
      <p:sp>
        <p:nvSpPr>
          <p:cNvPr id="23" name="Rektangel 22"/>
          <p:cNvSpPr/>
          <p:nvPr/>
        </p:nvSpPr>
        <p:spPr>
          <a:xfrm>
            <a:off x="822314" y="354463"/>
            <a:ext cx="8807108" cy="954107"/>
          </a:xfrm>
          <a:prstGeom prst="rect">
            <a:avLst/>
          </a:prstGeom>
        </p:spPr>
        <p:txBody>
          <a:bodyPr wrap="square">
            <a:spAutoFit/>
          </a:bodyPr>
          <a:lstStyle/>
          <a:p>
            <a:r>
              <a:rPr lang="da-DK" sz="2800" b="1" dirty="0">
                <a:solidFill>
                  <a:schemeClr val="tx2"/>
                </a:solidFill>
                <a:latin typeface="Titillium" panose="00000500000000000000" pitchFamily="50" charset="0"/>
              </a:rPr>
              <a:t>Supervision, travlhed, ensomhed og afbrydelser …</a:t>
            </a:r>
            <a:br>
              <a:rPr lang="da-DK" sz="2800" b="1" dirty="0">
                <a:solidFill>
                  <a:schemeClr val="tx2"/>
                </a:solidFill>
                <a:latin typeface="Titillium" panose="00000500000000000000" pitchFamily="50" charset="0"/>
              </a:rPr>
            </a:br>
            <a:r>
              <a:rPr lang="da-DK" sz="2800" b="1" dirty="0">
                <a:solidFill>
                  <a:schemeClr val="tx2"/>
                </a:solidFill>
                <a:latin typeface="Titillium" panose="00000500000000000000" pitchFamily="50" charset="0"/>
              </a:rPr>
              <a:t>har alle signifikant betydning for arbejdsmiljøet</a:t>
            </a:r>
          </a:p>
        </p:txBody>
      </p:sp>
      <p:pic>
        <p:nvPicPr>
          <p:cNvPr id="8" name="Grafik 7">
            <a:extLst>
              <a:ext uri="{FF2B5EF4-FFF2-40B4-BE49-F238E27FC236}">
                <a16:creationId xmlns:a16="http://schemas.microsoft.com/office/drawing/2014/main" id="{EA91B416-D275-4B43-A8F7-7B9E97DE59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9312" y="1706376"/>
            <a:ext cx="7656402" cy="4601203"/>
          </a:xfrm>
          <a:prstGeom prst="rect">
            <a:avLst/>
          </a:prstGeom>
        </p:spPr>
      </p:pic>
    </p:spTree>
    <p:extLst>
      <p:ext uri="{BB962C8B-B14F-4D97-AF65-F5344CB8AC3E}">
        <p14:creationId xmlns:p14="http://schemas.microsoft.com/office/powerpoint/2010/main" val="401784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 </a:t>
            </a:r>
          </a:p>
        </p:txBody>
      </p:sp>
      <p:sp>
        <p:nvSpPr>
          <p:cNvPr id="3" name="Pladsholder til indhold 2"/>
          <p:cNvSpPr>
            <a:spLocks noGrp="1"/>
          </p:cNvSpPr>
          <p:nvPr>
            <p:ph idx="1"/>
          </p:nvPr>
        </p:nvSpPr>
        <p:spPr/>
        <p:txBody>
          <a:bodyPr/>
          <a:lstStyle/>
          <a:p>
            <a:pPr marL="0" indent="0">
              <a:buNone/>
            </a:pPr>
            <a:r>
              <a:rPr lang="da-DK" dirty="0"/>
              <a:t> </a:t>
            </a:r>
          </a:p>
        </p:txBody>
      </p:sp>
      <p:sp>
        <p:nvSpPr>
          <p:cNvPr id="23" name="Rektangel 22"/>
          <p:cNvSpPr/>
          <p:nvPr/>
        </p:nvSpPr>
        <p:spPr>
          <a:xfrm>
            <a:off x="822314" y="354463"/>
            <a:ext cx="8807108" cy="954107"/>
          </a:xfrm>
          <a:prstGeom prst="rect">
            <a:avLst/>
          </a:prstGeom>
        </p:spPr>
        <p:txBody>
          <a:bodyPr wrap="square">
            <a:spAutoFit/>
          </a:bodyPr>
          <a:lstStyle/>
          <a:p>
            <a:r>
              <a:rPr lang="da-DK" sz="2800" b="1" dirty="0">
                <a:solidFill>
                  <a:schemeClr val="tx2"/>
                </a:solidFill>
                <a:latin typeface="Titillium" panose="00000500000000000000" pitchFamily="50" charset="0"/>
              </a:rPr>
              <a:t>Supervision, travlhed, ensomhed og afbrydelser …</a:t>
            </a:r>
            <a:br>
              <a:rPr lang="da-DK" sz="2800" b="1" dirty="0">
                <a:solidFill>
                  <a:schemeClr val="tx2"/>
                </a:solidFill>
                <a:latin typeface="Titillium" panose="00000500000000000000" pitchFamily="50" charset="0"/>
              </a:rPr>
            </a:br>
            <a:r>
              <a:rPr lang="da-DK" sz="2800" b="1" dirty="0">
                <a:solidFill>
                  <a:schemeClr val="tx2"/>
                </a:solidFill>
                <a:latin typeface="Titillium" panose="00000500000000000000" pitchFamily="50" charset="0"/>
              </a:rPr>
              <a:t>har alle signifikant betydning for arbejdsmiljøet</a:t>
            </a:r>
          </a:p>
        </p:txBody>
      </p:sp>
      <p:sp>
        <p:nvSpPr>
          <p:cNvPr id="24" name="Tekstfelt 23">
            <a:extLst>
              <a:ext uri="{FF2B5EF4-FFF2-40B4-BE49-F238E27FC236}">
                <a16:creationId xmlns:a16="http://schemas.microsoft.com/office/drawing/2014/main" id="{6610761F-809E-4576-94F1-A324125F2ED3}"/>
              </a:ext>
            </a:extLst>
          </p:cNvPr>
          <p:cNvSpPr txBox="1"/>
          <p:nvPr/>
        </p:nvSpPr>
        <p:spPr>
          <a:xfrm>
            <a:off x="4985877" y="4915815"/>
            <a:ext cx="2317204" cy="800219"/>
          </a:xfrm>
          <a:prstGeom prst="rect">
            <a:avLst/>
          </a:prstGeom>
          <a:noFill/>
        </p:spPr>
        <p:txBody>
          <a:bodyPr wrap="square" rtlCol="0">
            <a:spAutoFit/>
          </a:bodyPr>
          <a:lstStyle/>
          <a:p>
            <a:r>
              <a:rPr lang="da-DK" sz="2800" dirty="0">
                <a:solidFill>
                  <a:schemeClr val="bg1"/>
                </a:solidFill>
              </a:rPr>
              <a:t>Arbejdsmiljø</a:t>
            </a:r>
            <a:br>
              <a:rPr lang="da-DK" dirty="0"/>
            </a:br>
            <a:endParaRPr lang="da-DK" dirty="0"/>
          </a:p>
        </p:txBody>
      </p:sp>
      <p:pic>
        <p:nvPicPr>
          <p:cNvPr id="6" name="Grafik 5">
            <a:extLst>
              <a:ext uri="{FF2B5EF4-FFF2-40B4-BE49-F238E27FC236}">
                <a16:creationId xmlns:a16="http://schemas.microsoft.com/office/drawing/2014/main" id="{BEE93183-F55D-48D1-B291-9AAA073B1A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3768" y="1897504"/>
            <a:ext cx="6524625" cy="4410075"/>
          </a:xfrm>
          <a:prstGeom prst="rect">
            <a:avLst/>
          </a:prstGeom>
        </p:spPr>
      </p:pic>
    </p:spTree>
    <p:extLst>
      <p:ext uri="{BB962C8B-B14F-4D97-AF65-F5344CB8AC3E}">
        <p14:creationId xmlns:p14="http://schemas.microsoft.com/office/powerpoint/2010/main" val="94490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 </a:t>
            </a:r>
          </a:p>
        </p:txBody>
      </p:sp>
      <p:sp>
        <p:nvSpPr>
          <p:cNvPr id="3" name="Pladsholder til indhold 2"/>
          <p:cNvSpPr>
            <a:spLocks noGrp="1"/>
          </p:cNvSpPr>
          <p:nvPr>
            <p:ph idx="1"/>
          </p:nvPr>
        </p:nvSpPr>
        <p:spPr/>
        <p:txBody>
          <a:bodyPr/>
          <a:lstStyle/>
          <a:p>
            <a:pPr marL="0" indent="0">
              <a:buNone/>
            </a:pPr>
            <a:r>
              <a:rPr lang="da-DK" dirty="0"/>
              <a:t> </a:t>
            </a:r>
          </a:p>
        </p:txBody>
      </p:sp>
      <p:sp>
        <p:nvSpPr>
          <p:cNvPr id="23" name="Rektangel 22"/>
          <p:cNvSpPr/>
          <p:nvPr/>
        </p:nvSpPr>
        <p:spPr>
          <a:xfrm>
            <a:off x="838200" y="354463"/>
            <a:ext cx="10134600" cy="523220"/>
          </a:xfrm>
          <a:prstGeom prst="rect">
            <a:avLst/>
          </a:prstGeom>
        </p:spPr>
        <p:txBody>
          <a:bodyPr wrap="square">
            <a:spAutoFit/>
          </a:bodyPr>
          <a:lstStyle/>
          <a:p>
            <a:r>
              <a:rPr lang="da-DK" sz="2800" b="1" dirty="0">
                <a:solidFill>
                  <a:schemeClr val="tx2"/>
                </a:solidFill>
                <a:latin typeface="Titillium" panose="00000500000000000000" pitchFamily="50" charset="0"/>
              </a:rPr>
              <a:t>Arbejdsmiljøet og især travlhed har betydning for stress</a:t>
            </a:r>
          </a:p>
        </p:txBody>
      </p:sp>
      <p:sp>
        <p:nvSpPr>
          <p:cNvPr id="24" name="Tekstfelt 23">
            <a:extLst>
              <a:ext uri="{FF2B5EF4-FFF2-40B4-BE49-F238E27FC236}">
                <a16:creationId xmlns:a16="http://schemas.microsoft.com/office/drawing/2014/main" id="{6610761F-809E-4576-94F1-A324125F2ED3}"/>
              </a:ext>
            </a:extLst>
          </p:cNvPr>
          <p:cNvSpPr txBox="1"/>
          <p:nvPr/>
        </p:nvSpPr>
        <p:spPr>
          <a:xfrm>
            <a:off x="4904324" y="4467978"/>
            <a:ext cx="2317204" cy="800219"/>
          </a:xfrm>
          <a:prstGeom prst="rect">
            <a:avLst/>
          </a:prstGeom>
          <a:noFill/>
        </p:spPr>
        <p:txBody>
          <a:bodyPr wrap="square" rtlCol="0">
            <a:spAutoFit/>
          </a:bodyPr>
          <a:lstStyle/>
          <a:p>
            <a:r>
              <a:rPr lang="da-DK" sz="2800" dirty="0">
                <a:solidFill>
                  <a:schemeClr val="bg1"/>
                </a:solidFill>
              </a:rPr>
              <a:t>Arbejdsmiljø</a:t>
            </a:r>
            <a:br>
              <a:rPr lang="da-DK" dirty="0"/>
            </a:br>
            <a:endParaRPr lang="da-DK" dirty="0"/>
          </a:p>
        </p:txBody>
      </p:sp>
      <p:pic>
        <p:nvPicPr>
          <p:cNvPr id="5" name="Grafik 4">
            <a:extLst>
              <a:ext uri="{FF2B5EF4-FFF2-40B4-BE49-F238E27FC236}">
                <a16:creationId xmlns:a16="http://schemas.microsoft.com/office/drawing/2014/main" id="{E7AF4F64-4EC5-48CA-A980-0D9CFC9322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3100" y="1589803"/>
            <a:ext cx="7924800" cy="5010150"/>
          </a:xfrm>
          <a:prstGeom prst="rect">
            <a:avLst/>
          </a:prstGeom>
        </p:spPr>
      </p:pic>
    </p:spTree>
    <p:extLst>
      <p:ext uri="{BB962C8B-B14F-4D97-AF65-F5344CB8AC3E}">
        <p14:creationId xmlns:p14="http://schemas.microsoft.com/office/powerpoint/2010/main" val="25966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1BCE5-35DD-4505-9A64-7CF6683D6C38}"/>
              </a:ext>
            </a:extLst>
          </p:cNvPr>
          <p:cNvSpPr>
            <a:spLocks noGrp="1"/>
          </p:cNvSpPr>
          <p:nvPr>
            <p:ph type="title"/>
          </p:nvPr>
        </p:nvSpPr>
        <p:spPr>
          <a:xfrm>
            <a:off x="475247" y="369305"/>
            <a:ext cx="11241506" cy="859376"/>
          </a:xfrm>
        </p:spPr>
        <p:txBody>
          <a:bodyPr>
            <a:noAutofit/>
          </a:bodyPr>
          <a:lstStyle/>
          <a:p>
            <a:r>
              <a:rPr lang="da-DK" b="1" dirty="0">
                <a:solidFill>
                  <a:schemeClr val="tx2"/>
                </a:solidFill>
                <a:latin typeface="Titillium" panose="00000500000000000000" pitchFamily="50" charset="0"/>
              </a:rPr>
              <a:t>Arbejdsmiljøet påvirker behandlingskvalitet og patientsikkerhed</a:t>
            </a:r>
          </a:p>
        </p:txBody>
      </p:sp>
      <p:sp>
        <p:nvSpPr>
          <p:cNvPr id="7" name="Tekstfelt 6">
            <a:extLst>
              <a:ext uri="{FF2B5EF4-FFF2-40B4-BE49-F238E27FC236}">
                <a16:creationId xmlns:a16="http://schemas.microsoft.com/office/drawing/2014/main" id="{62A1D356-745A-404A-AD69-CDA225DEB285}"/>
              </a:ext>
            </a:extLst>
          </p:cNvPr>
          <p:cNvSpPr txBox="1"/>
          <p:nvPr/>
        </p:nvSpPr>
        <p:spPr>
          <a:xfrm>
            <a:off x="1944871" y="2182824"/>
            <a:ext cx="2317204" cy="800219"/>
          </a:xfrm>
          <a:prstGeom prst="rect">
            <a:avLst/>
          </a:prstGeom>
          <a:noFill/>
        </p:spPr>
        <p:txBody>
          <a:bodyPr wrap="square" rtlCol="0">
            <a:spAutoFit/>
          </a:bodyPr>
          <a:lstStyle/>
          <a:p>
            <a:r>
              <a:rPr lang="da-DK" sz="2800" dirty="0">
                <a:solidFill>
                  <a:schemeClr val="bg1"/>
                </a:solidFill>
              </a:rPr>
              <a:t>Arbejdsmiljø</a:t>
            </a:r>
            <a:br>
              <a:rPr lang="da-DK" dirty="0"/>
            </a:br>
            <a:endParaRPr lang="da-DK" dirty="0"/>
          </a:p>
        </p:txBody>
      </p:sp>
      <p:sp>
        <p:nvSpPr>
          <p:cNvPr id="15" name="Tekstfelt 14">
            <a:extLst>
              <a:ext uri="{FF2B5EF4-FFF2-40B4-BE49-F238E27FC236}">
                <a16:creationId xmlns:a16="http://schemas.microsoft.com/office/drawing/2014/main" id="{5F1588CE-A437-4DBD-881B-75092274A89E}"/>
              </a:ext>
            </a:extLst>
          </p:cNvPr>
          <p:cNvSpPr txBox="1"/>
          <p:nvPr/>
        </p:nvSpPr>
        <p:spPr>
          <a:xfrm>
            <a:off x="7929926" y="2212940"/>
            <a:ext cx="2317204" cy="1231106"/>
          </a:xfrm>
          <a:prstGeom prst="rect">
            <a:avLst/>
          </a:prstGeom>
          <a:noFill/>
        </p:spPr>
        <p:txBody>
          <a:bodyPr wrap="square" rtlCol="0">
            <a:spAutoFit/>
          </a:bodyPr>
          <a:lstStyle/>
          <a:p>
            <a:pPr algn="ctr"/>
            <a:r>
              <a:rPr lang="da-DK" sz="2800" dirty="0">
                <a:solidFill>
                  <a:schemeClr val="bg1"/>
                </a:solidFill>
              </a:rPr>
              <a:t>Behandlings- kvalitet</a:t>
            </a:r>
            <a:br>
              <a:rPr lang="da-DK" dirty="0"/>
            </a:br>
            <a:endParaRPr lang="da-DK" dirty="0"/>
          </a:p>
        </p:txBody>
      </p:sp>
      <p:sp>
        <p:nvSpPr>
          <p:cNvPr id="17" name="Tekstfelt 16">
            <a:extLst>
              <a:ext uri="{FF2B5EF4-FFF2-40B4-BE49-F238E27FC236}">
                <a16:creationId xmlns:a16="http://schemas.microsoft.com/office/drawing/2014/main" id="{A61DEE4D-7A41-4B69-87CF-D28E464BA457}"/>
              </a:ext>
            </a:extLst>
          </p:cNvPr>
          <p:cNvSpPr txBox="1"/>
          <p:nvPr/>
        </p:nvSpPr>
        <p:spPr>
          <a:xfrm>
            <a:off x="4767678" y="4699467"/>
            <a:ext cx="2317204" cy="1231106"/>
          </a:xfrm>
          <a:prstGeom prst="rect">
            <a:avLst/>
          </a:prstGeom>
          <a:noFill/>
        </p:spPr>
        <p:txBody>
          <a:bodyPr wrap="square" rtlCol="0">
            <a:spAutoFit/>
          </a:bodyPr>
          <a:lstStyle/>
          <a:p>
            <a:pPr algn="ctr"/>
            <a:r>
              <a:rPr lang="da-DK" sz="2800" dirty="0">
                <a:solidFill>
                  <a:schemeClr val="bg1"/>
                </a:solidFill>
              </a:rPr>
              <a:t>Patient- sikkerhed</a:t>
            </a:r>
            <a:br>
              <a:rPr lang="da-DK" dirty="0"/>
            </a:br>
            <a:endParaRPr lang="da-DK" dirty="0"/>
          </a:p>
        </p:txBody>
      </p:sp>
      <p:pic>
        <p:nvPicPr>
          <p:cNvPr id="5" name="Grafik 4">
            <a:extLst>
              <a:ext uri="{FF2B5EF4-FFF2-40B4-BE49-F238E27FC236}">
                <a16:creationId xmlns:a16="http://schemas.microsoft.com/office/drawing/2014/main" id="{0CE5DD3E-DC5C-4590-AEEF-920B35756E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91152" y="1723272"/>
            <a:ext cx="7009695" cy="4303371"/>
          </a:xfrm>
          <a:prstGeom prst="rect">
            <a:avLst/>
          </a:prstGeom>
        </p:spPr>
      </p:pic>
    </p:spTree>
    <p:extLst>
      <p:ext uri="{BB962C8B-B14F-4D97-AF65-F5344CB8AC3E}">
        <p14:creationId xmlns:p14="http://schemas.microsoft.com/office/powerpoint/2010/main" val="356445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3FF00-833C-4404-81A5-53E06A967F4C}"/>
              </a:ext>
            </a:extLst>
          </p:cNvPr>
          <p:cNvSpPr>
            <a:spLocks noGrp="1"/>
          </p:cNvSpPr>
          <p:nvPr>
            <p:ph type="title"/>
          </p:nvPr>
        </p:nvSpPr>
        <p:spPr/>
        <p:txBody>
          <a:bodyPr/>
          <a:lstStyle/>
          <a:p>
            <a:r>
              <a:rPr lang="da-DK" b="1" dirty="0">
                <a:solidFill>
                  <a:schemeClr val="tx2"/>
                </a:solidFill>
                <a:latin typeface="Titillium" panose="00000500000000000000" pitchFamily="50" charset="0"/>
              </a:rPr>
              <a:t>Særligt om Supervision – Hvad viser undersøgelsen?</a:t>
            </a:r>
          </a:p>
        </p:txBody>
      </p:sp>
      <p:sp>
        <p:nvSpPr>
          <p:cNvPr id="3" name="Pladsholder til indhold 2">
            <a:extLst>
              <a:ext uri="{FF2B5EF4-FFF2-40B4-BE49-F238E27FC236}">
                <a16:creationId xmlns:a16="http://schemas.microsoft.com/office/drawing/2014/main" id="{837481CD-4503-42EC-94B6-B23DDA51569D}"/>
              </a:ext>
            </a:extLst>
          </p:cNvPr>
          <p:cNvSpPr>
            <a:spLocks noGrp="1"/>
          </p:cNvSpPr>
          <p:nvPr>
            <p:ph idx="1"/>
          </p:nvPr>
        </p:nvSpPr>
        <p:spPr>
          <a:xfrm>
            <a:off x="838200" y="1224502"/>
            <a:ext cx="10707624" cy="4952461"/>
          </a:xfrm>
        </p:spPr>
        <p:txBody>
          <a:bodyPr>
            <a:normAutofit fontScale="85000" lnSpcReduction="20000"/>
          </a:bodyPr>
          <a:lstStyle/>
          <a:p>
            <a:r>
              <a:rPr lang="da-DK" dirty="0">
                <a:solidFill>
                  <a:schemeClr val="tx2"/>
                </a:solidFill>
                <a:latin typeface="Titillium" panose="00000500000000000000" pitchFamily="50" charset="0"/>
              </a:rPr>
              <a:t>61  % af de yngre læger oplever i høj eller meget høj grad at få fagligt udviklende opgaver</a:t>
            </a:r>
          </a:p>
          <a:p>
            <a:r>
              <a:rPr lang="da-DK" dirty="0">
                <a:solidFill>
                  <a:schemeClr val="tx2"/>
                </a:solidFill>
                <a:latin typeface="Titillium" panose="00000500000000000000" pitchFamily="50" charset="0"/>
              </a:rPr>
              <a:t>46 % oplever, at der i høj eller meget høj grad er tydelige forventninger til dem. </a:t>
            </a:r>
          </a:p>
          <a:p>
            <a:r>
              <a:rPr lang="da-DK" dirty="0">
                <a:solidFill>
                  <a:schemeClr val="tx2"/>
                </a:solidFill>
                <a:latin typeface="Titillium" panose="00000500000000000000" pitchFamily="50" charset="0"/>
              </a:rPr>
              <a:t>46 % oplever, at der i høj eller meget høj grad, at de nærmeste ledelser prioriterer supervisionen og uddannelsen. </a:t>
            </a:r>
            <a:br>
              <a:rPr lang="da-DK" dirty="0">
                <a:solidFill>
                  <a:schemeClr val="tx2"/>
                </a:solidFill>
                <a:latin typeface="Titillium" panose="00000500000000000000" pitchFamily="50" charset="0"/>
              </a:rPr>
            </a:br>
            <a:endParaRPr lang="da-DK" dirty="0">
              <a:solidFill>
                <a:schemeClr val="tx2"/>
              </a:solidFill>
              <a:latin typeface="Titillium" panose="00000500000000000000" pitchFamily="50" charset="0"/>
            </a:endParaRPr>
          </a:p>
          <a:p>
            <a:pPr marL="0" indent="0">
              <a:buNone/>
            </a:pPr>
            <a:r>
              <a:rPr lang="da-DK" b="1" dirty="0">
                <a:solidFill>
                  <a:schemeClr val="tx2"/>
                </a:solidFill>
                <a:latin typeface="Titillium" panose="00000500000000000000" pitchFamily="50" charset="0"/>
              </a:rPr>
              <a:t>      MEN….</a:t>
            </a:r>
            <a:r>
              <a:rPr lang="da-DK" dirty="0">
                <a:solidFill>
                  <a:schemeClr val="tx2"/>
                </a:solidFill>
                <a:latin typeface="Titillium" panose="00000500000000000000" pitchFamily="50" charset="0"/>
              </a:rPr>
              <a:t> </a:t>
            </a:r>
            <a:br>
              <a:rPr lang="da-DK" b="1" dirty="0">
                <a:solidFill>
                  <a:schemeClr val="tx2"/>
                </a:solidFill>
                <a:latin typeface="Titillium" panose="00000500000000000000" pitchFamily="50" charset="0"/>
              </a:rPr>
            </a:br>
            <a:endParaRPr lang="da-DK" b="1" dirty="0">
              <a:solidFill>
                <a:schemeClr val="tx2"/>
              </a:solidFill>
              <a:latin typeface="Titillium" panose="00000500000000000000" pitchFamily="50" charset="0"/>
            </a:endParaRPr>
          </a:p>
          <a:p>
            <a:r>
              <a:rPr lang="da-DK" dirty="0">
                <a:solidFill>
                  <a:schemeClr val="tx2"/>
                </a:solidFill>
                <a:latin typeface="Titillium" panose="00000500000000000000" pitchFamily="50" charset="0"/>
              </a:rPr>
              <a:t>Mere end hver tredje (34%) yngre læge oplever, at supervision i lav eller meget lav grad indgår som en fast del af arbejdstilrettelæggelsen.</a:t>
            </a:r>
          </a:p>
          <a:p>
            <a:r>
              <a:rPr lang="da-DK" dirty="0">
                <a:solidFill>
                  <a:schemeClr val="tx2"/>
                </a:solidFill>
                <a:latin typeface="Titillium" panose="00000500000000000000" pitchFamily="50" charset="0"/>
              </a:rPr>
              <a:t>37 % oplever i lav eller meget lav grad at få konstruktiv feedback</a:t>
            </a:r>
          </a:p>
          <a:p>
            <a:r>
              <a:rPr lang="da-DK" dirty="0">
                <a:solidFill>
                  <a:schemeClr val="tx2"/>
                </a:solidFill>
                <a:latin typeface="Titillium" panose="00000500000000000000" pitchFamily="50" charset="0"/>
              </a:rPr>
              <a:t>Næsten hver fjerde yngre læge (24%) oplever, at de i lav eller meget lav grad bliver superviseret på en måde, der udvikler dem fagligt. </a:t>
            </a:r>
          </a:p>
          <a:p>
            <a:r>
              <a:rPr lang="da-DK" dirty="0">
                <a:solidFill>
                  <a:schemeClr val="tx2"/>
                </a:solidFill>
                <a:latin typeface="Titillium" panose="00000500000000000000" pitchFamily="50" charset="0"/>
              </a:rPr>
              <a:t>Mere end hver fjerde (27%) oplever i lav eller meget lav grad mulighed for at få støtte til at håndtere følelsesmæssigt belastende situationer. </a:t>
            </a:r>
          </a:p>
          <a:p>
            <a:r>
              <a:rPr lang="da-DK" dirty="0">
                <a:solidFill>
                  <a:schemeClr val="tx2"/>
                </a:solidFill>
                <a:latin typeface="Titillium" panose="00000500000000000000" pitchFamily="50" charset="0"/>
              </a:rPr>
              <a:t>En væsentlig del (25 %) af yngre læger får ikke tilstrækkelig oplæring og introduktion til nye arbejdsopgaver.</a:t>
            </a:r>
          </a:p>
        </p:txBody>
      </p:sp>
    </p:spTree>
    <p:extLst>
      <p:ext uri="{BB962C8B-B14F-4D97-AF65-F5344CB8AC3E}">
        <p14:creationId xmlns:p14="http://schemas.microsoft.com/office/powerpoint/2010/main" val="259137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B620D-FCDF-42F2-BCBE-5FBCD5959833}"/>
              </a:ext>
            </a:extLst>
          </p:cNvPr>
          <p:cNvSpPr>
            <a:spLocks noGrp="1"/>
          </p:cNvSpPr>
          <p:nvPr>
            <p:ph type="title"/>
          </p:nvPr>
        </p:nvSpPr>
        <p:spPr/>
        <p:txBody>
          <a:bodyPr/>
          <a:lstStyle/>
          <a:p>
            <a:r>
              <a:rPr lang="da-DK" b="1" dirty="0">
                <a:solidFill>
                  <a:schemeClr val="tx2"/>
                </a:solidFill>
                <a:latin typeface="Titillium" panose="00000500000000000000" pitchFamily="50" charset="0"/>
              </a:rPr>
              <a:t>Konsekvens når uddannelse / supervision er mangelfuld</a:t>
            </a:r>
          </a:p>
        </p:txBody>
      </p:sp>
      <p:graphicFrame>
        <p:nvGraphicFramePr>
          <p:cNvPr id="4" name="Pladsholder til indhold 3">
            <a:extLst>
              <a:ext uri="{FF2B5EF4-FFF2-40B4-BE49-F238E27FC236}">
                <a16:creationId xmlns:a16="http://schemas.microsoft.com/office/drawing/2014/main" id="{9E80A2CD-5914-4976-8F91-D8719DAC9F23}"/>
              </a:ext>
            </a:extLst>
          </p:cNvPr>
          <p:cNvGraphicFramePr>
            <a:graphicFrameLocks noGrp="1"/>
          </p:cNvGraphicFramePr>
          <p:nvPr>
            <p:ph idx="1"/>
            <p:extLst>
              <p:ext uri="{D42A27DB-BD31-4B8C-83A1-F6EECF244321}">
                <p14:modId xmlns:p14="http://schemas.microsoft.com/office/powerpoint/2010/main" val="451242339"/>
              </p:ext>
            </p:extLst>
          </p:nvPr>
        </p:nvGraphicFramePr>
        <p:xfrm>
          <a:off x="838200" y="1088660"/>
          <a:ext cx="10515600" cy="5078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ktangel 4">
            <a:extLst>
              <a:ext uri="{FF2B5EF4-FFF2-40B4-BE49-F238E27FC236}">
                <a16:creationId xmlns:a16="http://schemas.microsoft.com/office/drawing/2014/main" id="{60D17D99-441D-4E50-994C-B4583D9C225B}"/>
              </a:ext>
            </a:extLst>
          </p:cNvPr>
          <p:cNvSpPr/>
          <p:nvPr/>
        </p:nvSpPr>
        <p:spPr>
          <a:xfrm>
            <a:off x="512064" y="6207658"/>
            <a:ext cx="9534144" cy="369332"/>
          </a:xfrm>
          <a:prstGeom prst="rect">
            <a:avLst/>
          </a:prstGeom>
        </p:spPr>
        <p:txBody>
          <a:bodyPr wrap="square">
            <a:spAutoFit/>
          </a:bodyPr>
          <a:lstStyle/>
          <a:p>
            <a:r>
              <a:rPr lang="da-DK" dirty="0">
                <a:hlinkClick r:id="rId8"/>
              </a:rPr>
              <a:t>https://www.arbejdsmiljoweb.dk/trivsel/stress/supervision-og-sparring</a:t>
            </a:r>
            <a:endParaRPr lang="da-DK" dirty="0"/>
          </a:p>
        </p:txBody>
      </p:sp>
    </p:spTree>
    <p:extLst>
      <p:ext uri="{BB962C8B-B14F-4D97-AF65-F5344CB8AC3E}">
        <p14:creationId xmlns:p14="http://schemas.microsoft.com/office/powerpoint/2010/main" val="367836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6B005-3575-47D9-BCC0-61061ABC2011}"/>
              </a:ext>
            </a:extLst>
          </p:cNvPr>
          <p:cNvSpPr>
            <a:spLocks noGrp="1"/>
          </p:cNvSpPr>
          <p:nvPr>
            <p:ph type="title"/>
          </p:nvPr>
        </p:nvSpPr>
        <p:spPr>
          <a:xfrm>
            <a:off x="838200" y="365126"/>
            <a:ext cx="10515600" cy="633495"/>
          </a:xfrm>
        </p:spPr>
        <p:txBody>
          <a:bodyPr/>
          <a:lstStyle/>
          <a:p>
            <a:r>
              <a:rPr lang="da-DK" b="1" dirty="0">
                <a:solidFill>
                  <a:schemeClr val="tx2"/>
                </a:solidFill>
                <a:latin typeface="Titillium" panose="00000500000000000000" pitchFamily="50" charset="0"/>
              </a:rPr>
              <a:t>Hvad kan vi gøre for at forbedre supervisionen?</a:t>
            </a:r>
          </a:p>
        </p:txBody>
      </p:sp>
      <p:sp>
        <p:nvSpPr>
          <p:cNvPr id="3" name="Pladsholder til indhold 2">
            <a:extLst>
              <a:ext uri="{FF2B5EF4-FFF2-40B4-BE49-F238E27FC236}">
                <a16:creationId xmlns:a16="http://schemas.microsoft.com/office/drawing/2014/main" id="{4DA0782B-AD5B-4152-B911-E4031330FF21}"/>
              </a:ext>
            </a:extLst>
          </p:cNvPr>
          <p:cNvSpPr>
            <a:spLocks noGrp="1"/>
          </p:cNvSpPr>
          <p:nvPr>
            <p:ph idx="1"/>
          </p:nvPr>
        </p:nvSpPr>
        <p:spPr>
          <a:xfrm>
            <a:off x="838200" y="1140178"/>
            <a:ext cx="10515600" cy="5599289"/>
          </a:xfrm>
        </p:spPr>
        <p:txBody>
          <a:bodyPr>
            <a:normAutofit lnSpcReduction="10000"/>
          </a:bodyPr>
          <a:lstStyle/>
          <a:p>
            <a:pPr marL="0" indent="0">
              <a:buNone/>
            </a:pPr>
            <a:r>
              <a:rPr lang="da-DK" dirty="0">
                <a:solidFill>
                  <a:schemeClr val="tx2"/>
                </a:solidFill>
                <a:latin typeface="Titillium" panose="00000500000000000000" pitchFamily="50" charset="0"/>
              </a:rPr>
              <a:t>Drøft parvis i 5 minutter:</a:t>
            </a:r>
          </a:p>
          <a:p>
            <a:pPr marL="571501"/>
            <a:r>
              <a:rPr lang="da-DK" sz="2200" dirty="0">
                <a:solidFill>
                  <a:schemeClr val="tx2"/>
                </a:solidFill>
                <a:latin typeface="Titillium" panose="00000500000000000000" pitchFamily="50" charset="0"/>
              </a:rPr>
              <a:t>”Hvad er god supervision?”</a:t>
            </a:r>
          </a:p>
          <a:p>
            <a:pPr marL="571501"/>
            <a:r>
              <a:rPr lang="da-DK" sz="2200" dirty="0">
                <a:solidFill>
                  <a:schemeClr val="tx2"/>
                </a:solidFill>
                <a:latin typeface="Titillium" panose="00000500000000000000" pitchFamily="50" charset="0"/>
              </a:rPr>
              <a:t>”Har vi behov for en bedre tilrettelæggelse af supervision?”</a:t>
            </a:r>
          </a:p>
          <a:p>
            <a:pPr marL="571501"/>
            <a:r>
              <a:rPr lang="da-DK" sz="2200" dirty="0">
                <a:solidFill>
                  <a:schemeClr val="tx2"/>
                </a:solidFill>
                <a:latin typeface="Titillium" panose="00000500000000000000" pitchFamily="50" charset="0"/>
              </a:rPr>
              <a:t>”Hvordan sikrer vi en (endnu) bedre faglig introduktion, når vi får nye opgaver?”</a:t>
            </a:r>
          </a:p>
          <a:p>
            <a:pPr marL="571501"/>
            <a:r>
              <a:rPr lang="da-DK" sz="2200" dirty="0">
                <a:solidFill>
                  <a:schemeClr val="tx2"/>
                </a:solidFill>
                <a:latin typeface="Titillium" panose="00000500000000000000" pitchFamily="50" charset="0"/>
              </a:rPr>
              <a:t>”Husker vi at give feedback på opgaver, der blev udført godt? Får vi rost hinanden?”</a:t>
            </a:r>
          </a:p>
          <a:p>
            <a:pPr marL="571501"/>
            <a:r>
              <a:rPr lang="da-DK" sz="2200" dirty="0">
                <a:solidFill>
                  <a:schemeClr val="tx2"/>
                </a:solidFill>
                <a:latin typeface="Titillium" panose="00000500000000000000" pitchFamily="50" charset="0"/>
              </a:rPr>
              <a:t>”Giver vi hinanden den opbakning, der bliver efterspurgt?”</a:t>
            </a:r>
          </a:p>
          <a:p>
            <a:pPr marL="0" indent="0">
              <a:buNone/>
            </a:pPr>
            <a:endParaRPr lang="da-DK" dirty="0">
              <a:solidFill>
                <a:schemeClr val="tx2"/>
              </a:solidFill>
              <a:latin typeface="Titillium" panose="00000500000000000000" pitchFamily="50" charset="0"/>
            </a:endParaRPr>
          </a:p>
          <a:p>
            <a:pPr marL="0" indent="0">
              <a:buNone/>
            </a:pPr>
            <a:r>
              <a:rPr lang="da-DK" sz="2200" dirty="0">
                <a:solidFill>
                  <a:schemeClr val="tx2"/>
                </a:solidFill>
                <a:latin typeface="Titillium" panose="00000500000000000000" pitchFamily="50" charset="0"/>
              </a:rPr>
              <a:t>Pointen er at få øje på, hvor der er forbedringspotentiale</a:t>
            </a:r>
            <a:br>
              <a:rPr lang="da-DK" sz="2200" dirty="0">
                <a:solidFill>
                  <a:schemeClr val="tx2"/>
                </a:solidFill>
                <a:latin typeface="Titillium" panose="00000500000000000000" pitchFamily="50" charset="0"/>
              </a:rPr>
            </a:br>
            <a:endParaRPr lang="da-DK" sz="2200" dirty="0">
              <a:solidFill>
                <a:schemeClr val="tx2"/>
              </a:solidFill>
              <a:latin typeface="Titillium" panose="00000500000000000000" pitchFamily="50" charset="0"/>
            </a:endParaRPr>
          </a:p>
          <a:p>
            <a:pPr marL="0" indent="0">
              <a:buNone/>
            </a:pPr>
            <a:r>
              <a:rPr lang="da-DK" dirty="0">
                <a:solidFill>
                  <a:schemeClr val="tx2"/>
                </a:solidFill>
                <a:latin typeface="Titillium" panose="00000500000000000000" pitchFamily="50" charset="0"/>
              </a:rPr>
              <a:t>Drøft i grupper af 3-4 kolleger i 5 minutter:	</a:t>
            </a:r>
          </a:p>
          <a:p>
            <a:r>
              <a:rPr lang="da-DK" sz="2200" dirty="0">
                <a:solidFill>
                  <a:schemeClr val="tx2"/>
                </a:solidFill>
                <a:latin typeface="Titillium" panose="00000500000000000000" pitchFamily="50" charset="0"/>
              </a:rPr>
              <a:t>Hvilke </a:t>
            </a:r>
            <a:r>
              <a:rPr lang="da-DK" sz="2200" i="1" dirty="0">
                <a:solidFill>
                  <a:schemeClr val="tx2"/>
                </a:solidFill>
                <a:latin typeface="Titillium" panose="00000500000000000000" pitchFamily="50" charset="0"/>
              </a:rPr>
              <a:t>konkrete tiltag </a:t>
            </a:r>
            <a:r>
              <a:rPr lang="da-DK" sz="2200" dirty="0">
                <a:solidFill>
                  <a:schemeClr val="tx2"/>
                </a:solidFill>
                <a:latin typeface="Titillium" panose="00000500000000000000" pitchFamily="50" charset="0"/>
              </a:rPr>
              <a:t>kan og bør udformes og forankres på afdelingen?</a:t>
            </a:r>
          </a:p>
          <a:p>
            <a:r>
              <a:rPr lang="da-DK" sz="2200" dirty="0">
                <a:solidFill>
                  <a:schemeClr val="tx2"/>
                </a:solidFill>
                <a:latin typeface="Titillium" panose="00000500000000000000" pitchFamily="50" charset="0"/>
              </a:rPr>
              <a:t>Saml op i plenum</a:t>
            </a:r>
          </a:p>
          <a:p>
            <a:r>
              <a:rPr lang="da-DK" sz="2200" dirty="0">
                <a:solidFill>
                  <a:schemeClr val="tx2"/>
                </a:solidFill>
                <a:latin typeface="Titillium" panose="00000500000000000000" pitchFamily="50" charset="0"/>
              </a:rPr>
              <a:t>Sæt navn på, hvem der er ansvarlig for de konkrete tiltag</a:t>
            </a:r>
          </a:p>
          <a:p>
            <a:r>
              <a:rPr lang="da-DK" sz="2200" dirty="0">
                <a:solidFill>
                  <a:schemeClr val="tx2"/>
                </a:solidFill>
                <a:latin typeface="Titillium" panose="00000500000000000000" pitchFamily="50" charset="0"/>
              </a:rPr>
              <a:t>Aftal, </a:t>
            </a:r>
            <a:r>
              <a:rPr lang="da-DK" sz="2200" i="1" dirty="0">
                <a:solidFill>
                  <a:schemeClr val="tx2"/>
                </a:solidFill>
                <a:latin typeface="Titillium" panose="00000500000000000000" pitchFamily="50" charset="0"/>
              </a:rPr>
              <a:t>hvornår</a:t>
            </a:r>
            <a:r>
              <a:rPr lang="da-DK" sz="2200" dirty="0">
                <a:solidFill>
                  <a:schemeClr val="tx2"/>
                </a:solidFill>
                <a:latin typeface="Titillium" panose="00000500000000000000" pitchFamily="50" charset="0"/>
              </a:rPr>
              <a:t> I drøfter en eventuel justering af tiltag.</a:t>
            </a:r>
          </a:p>
        </p:txBody>
      </p:sp>
    </p:spTree>
    <p:extLst>
      <p:ext uri="{BB962C8B-B14F-4D97-AF65-F5344CB8AC3E}">
        <p14:creationId xmlns:p14="http://schemas.microsoft.com/office/powerpoint/2010/main" val="55151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51DDF-AFEE-42F7-9F40-94149B8BA6EA}"/>
              </a:ext>
            </a:extLst>
          </p:cNvPr>
          <p:cNvSpPr>
            <a:spLocks noGrp="1"/>
          </p:cNvSpPr>
          <p:nvPr>
            <p:ph type="title"/>
          </p:nvPr>
        </p:nvSpPr>
        <p:spPr/>
        <p:txBody>
          <a:bodyPr/>
          <a:lstStyle/>
          <a:p>
            <a:r>
              <a:rPr lang="da-DK" b="1" dirty="0">
                <a:solidFill>
                  <a:schemeClr val="tx2"/>
                </a:solidFill>
                <a:latin typeface="Titillium" panose="00000500000000000000" pitchFamily="50" charset="0"/>
              </a:rPr>
              <a:t>Nye tiltag – til inspiration</a:t>
            </a:r>
          </a:p>
        </p:txBody>
      </p:sp>
      <p:sp>
        <p:nvSpPr>
          <p:cNvPr id="3" name="Pladsholder til indhold 2">
            <a:extLst>
              <a:ext uri="{FF2B5EF4-FFF2-40B4-BE49-F238E27FC236}">
                <a16:creationId xmlns:a16="http://schemas.microsoft.com/office/drawing/2014/main" id="{E3123A82-0D8A-4150-ACA7-21E63F38AD66}"/>
              </a:ext>
            </a:extLst>
          </p:cNvPr>
          <p:cNvSpPr>
            <a:spLocks noGrp="1"/>
          </p:cNvSpPr>
          <p:nvPr>
            <p:ph idx="1"/>
          </p:nvPr>
        </p:nvSpPr>
        <p:spPr>
          <a:xfrm>
            <a:off x="838200" y="982134"/>
            <a:ext cx="10515600" cy="5510740"/>
          </a:xfrm>
        </p:spPr>
        <p:txBody>
          <a:bodyPr>
            <a:normAutofit fontScale="92500" lnSpcReduction="10000"/>
          </a:bodyPr>
          <a:lstStyle/>
          <a:p>
            <a:r>
              <a:rPr lang="da-DK" sz="2200" dirty="0">
                <a:solidFill>
                  <a:schemeClr val="tx2"/>
                </a:solidFill>
                <a:latin typeface="Titillium" panose="00000500000000000000" pitchFamily="50" charset="0"/>
              </a:rPr>
              <a:t>Grundig præsentation af nye medarbejdere i afdelingen</a:t>
            </a:r>
            <a:br>
              <a:rPr lang="da-DK" sz="2200" dirty="0">
                <a:solidFill>
                  <a:schemeClr val="tx2"/>
                </a:solidFill>
                <a:latin typeface="Titillium" panose="00000500000000000000" pitchFamily="50" charset="0"/>
              </a:rPr>
            </a:br>
            <a:r>
              <a:rPr lang="da-DK" sz="2200" dirty="0">
                <a:solidFill>
                  <a:schemeClr val="tx2"/>
                </a:solidFill>
                <a:latin typeface="Titillium" panose="00000500000000000000" pitchFamily="50" charset="0"/>
              </a:rPr>
              <a:t>(se gerne introduktionsvejledning på </a:t>
            </a:r>
            <a:r>
              <a:rPr lang="da-DK" sz="2200" dirty="0">
                <a:solidFill>
                  <a:schemeClr val="tx2"/>
                </a:solidFill>
                <a:latin typeface="Titillium" panose="00000500000000000000" pitchFamily="50" charset="0"/>
                <a:hlinkClick r:id="rId3">
                  <a:extLst>
                    <a:ext uri="{A12FA001-AC4F-418D-AE19-62706E023703}">
                      <ahyp:hlinkClr xmlns:ahyp="http://schemas.microsoft.com/office/drawing/2018/hyperlinkcolor" val="tx"/>
                    </a:ext>
                  </a:extLst>
                </a:hlinkClick>
              </a:rPr>
              <a:t>yl.dk</a:t>
            </a:r>
            <a:r>
              <a:rPr lang="da-DK" sz="2200" dirty="0">
                <a:solidFill>
                  <a:schemeClr val="tx2"/>
                </a:solidFill>
                <a:latin typeface="Titillium" panose="00000500000000000000" pitchFamily="50" charset="0"/>
              </a:rPr>
              <a:t>)</a:t>
            </a:r>
          </a:p>
          <a:p>
            <a:r>
              <a:rPr lang="da-DK" sz="2200" dirty="0">
                <a:solidFill>
                  <a:schemeClr val="tx2"/>
                </a:solidFill>
                <a:latin typeface="Titillium" panose="00000500000000000000" pitchFamily="50" charset="0"/>
              </a:rPr>
              <a:t>Markering ved ansættelsens start og slut</a:t>
            </a:r>
          </a:p>
          <a:p>
            <a:r>
              <a:rPr lang="da-DK" sz="2200" dirty="0">
                <a:solidFill>
                  <a:schemeClr val="tx2"/>
                </a:solidFill>
                <a:latin typeface="Titillium" panose="00000500000000000000" pitchFamily="50" charset="0"/>
              </a:rPr>
              <a:t>Skab interesse for nye medarbejdere fremfor fokus på deres korte tid i afdelingen</a:t>
            </a:r>
          </a:p>
          <a:p>
            <a:r>
              <a:rPr lang="da-DK" sz="2200" dirty="0">
                <a:solidFill>
                  <a:schemeClr val="tx2"/>
                </a:solidFill>
                <a:latin typeface="Titillium" panose="00000500000000000000" pitchFamily="50" charset="0"/>
              </a:rPr>
              <a:t>Prioritering af fælles frokost / at mødes på fælles kontor til sparring</a:t>
            </a:r>
          </a:p>
          <a:p>
            <a:r>
              <a:rPr lang="da-DK" sz="2200" dirty="0">
                <a:solidFill>
                  <a:schemeClr val="tx2"/>
                </a:solidFill>
                <a:latin typeface="Titillium" panose="00000500000000000000" pitchFamily="50" charset="0"/>
              </a:rPr>
              <a:t>Hjælp hinanden</a:t>
            </a:r>
          </a:p>
          <a:p>
            <a:r>
              <a:rPr lang="da-DK" sz="2200" dirty="0">
                <a:solidFill>
                  <a:schemeClr val="tx2"/>
                </a:solidFill>
                <a:latin typeface="Titillium" panose="00000500000000000000" pitchFamily="50" charset="0"/>
              </a:rPr>
              <a:t>Supervisionsgrupper</a:t>
            </a:r>
          </a:p>
          <a:p>
            <a:r>
              <a:rPr lang="da-DK" sz="2200" dirty="0">
                <a:solidFill>
                  <a:schemeClr val="tx2"/>
                </a:solidFill>
                <a:latin typeface="Titillium" panose="00000500000000000000" pitchFamily="50" charset="0"/>
              </a:rPr>
              <a:t>Vær ærlig, vær åben og vær opsøgende – tal om vores faglige usikkerhed</a:t>
            </a:r>
          </a:p>
          <a:p>
            <a:r>
              <a:rPr lang="da-DK" sz="2200" dirty="0">
                <a:solidFill>
                  <a:schemeClr val="tx2"/>
                </a:solidFill>
                <a:latin typeface="Titillium" panose="00000500000000000000" pitchFamily="50" charset="0"/>
              </a:rPr>
              <a:t>Vær nysgerrig – stil spørgsmål og reflektér </a:t>
            </a:r>
          </a:p>
          <a:p>
            <a:r>
              <a:rPr lang="da-DK" sz="2200" dirty="0">
                <a:solidFill>
                  <a:schemeClr val="tx2"/>
                </a:solidFill>
                <a:latin typeface="Titillium" panose="00000500000000000000" pitchFamily="50" charset="0"/>
              </a:rPr>
              <a:t>Tal om uddannelse</a:t>
            </a:r>
          </a:p>
          <a:p>
            <a:r>
              <a:rPr lang="da-DK" sz="2200" dirty="0">
                <a:solidFill>
                  <a:schemeClr val="tx2"/>
                </a:solidFill>
                <a:latin typeface="Titillium" panose="00000500000000000000" pitchFamily="50" charset="0"/>
              </a:rPr>
              <a:t>Stil krav til din uddannelse – tal med din uddannelsesansvarlige overlæge og din uddannelses koordinerende yngre læge </a:t>
            </a:r>
          </a:p>
          <a:p>
            <a:r>
              <a:rPr lang="da-DK" sz="2200" dirty="0">
                <a:solidFill>
                  <a:schemeClr val="tx2"/>
                </a:solidFill>
                <a:latin typeface="Titillium" panose="00000500000000000000" pitchFamily="50" charset="0"/>
              </a:rPr>
              <a:t>Arbejdstilrettelæggelse med tid til uddannelsesmæssig opbakning og social arbejdsfællesskab</a:t>
            </a:r>
          </a:p>
          <a:p>
            <a:r>
              <a:rPr lang="da-DK" sz="2200" dirty="0">
                <a:solidFill>
                  <a:schemeClr val="tx2"/>
                </a:solidFill>
                <a:latin typeface="Titillium" panose="00000500000000000000" pitchFamily="50" charset="0"/>
              </a:rPr>
              <a:t>Fokus i vagtplanen på, at ny læge og vejleder er på arbejde på samme tid</a:t>
            </a:r>
          </a:p>
          <a:p>
            <a:endParaRPr lang="da-DK" dirty="0"/>
          </a:p>
          <a:p>
            <a:endParaRPr lang="da-DK" dirty="0"/>
          </a:p>
          <a:p>
            <a:endParaRPr lang="da-DK" dirty="0"/>
          </a:p>
          <a:p>
            <a:endParaRPr lang="da-DK" dirty="0"/>
          </a:p>
        </p:txBody>
      </p:sp>
    </p:spTree>
    <p:extLst>
      <p:ext uri="{BB962C8B-B14F-4D97-AF65-F5344CB8AC3E}">
        <p14:creationId xmlns:p14="http://schemas.microsoft.com/office/powerpoint/2010/main" val="419707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YL">
      <a:dk1>
        <a:srgbClr val="000000"/>
      </a:dk1>
      <a:lt1>
        <a:srgbClr val="FFFFFF"/>
      </a:lt1>
      <a:dk2>
        <a:srgbClr val="4D4D4D"/>
      </a:dk2>
      <a:lt2>
        <a:srgbClr val="E7E6E6"/>
      </a:lt2>
      <a:accent1>
        <a:srgbClr val="00BCB4"/>
      </a:accent1>
      <a:accent2>
        <a:srgbClr val="4D4D4D"/>
      </a:accent2>
      <a:accent3>
        <a:srgbClr val="40CDC7"/>
      </a:accent3>
      <a:accent4>
        <a:srgbClr val="7A7A7A"/>
      </a:accent4>
      <a:accent5>
        <a:srgbClr val="C9C9C9"/>
      </a:accent5>
      <a:accent6>
        <a:srgbClr val="969696"/>
      </a:accent6>
      <a:hlink>
        <a:srgbClr val="00BCB4"/>
      </a:hlink>
      <a:folHlink>
        <a:srgbClr val="40CDC7"/>
      </a:folHlink>
    </a:clrScheme>
    <a:fontScheme name="Y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L PP skabelon med nyt billede nr.4.potx" id="{3E26BBFE-F32D-4AF7-ABFC-A5AB8CF627CB}" vid="{EE7D8FD6-88F8-4BE4-ADF7-F4E7076EAF6A}"/>
    </a:ext>
  </a:extLst>
</a:theme>
</file>

<file path=ppt/theme/theme2.xml><?xml version="1.0" encoding="utf-8"?>
<a:theme xmlns:a="http://schemas.openxmlformats.org/drawingml/2006/main" name="Office Theme">
  <a:themeElements>
    <a:clrScheme name="YL">
      <a:dk1>
        <a:srgbClr val="000000"/>
      </a:dk1>
      <a:lt1>
        <a:srgbClr val="FFFFFF"/>
      </a:lt1>
      <a:dk2>
        <a:srgbClr val="4D4D4D"/>
      </a:dk2>
      <a:lt2>
        <a:srgbClr val="E7E6E6"/>
      </a:lt2>
      <a:accent1>
        <a:srgbClr val="00BCB4"/>
      </a:accent1>
      <a:accent2>
        <a:srgbClr val="4D4D4D"/>
      </a:accent2>
      <a:accent3>
        <a:srgbClr val="40CDC7"/>
      </a:accent3>
      <a:accent4>
        <a:srgbClr val="7A7A7A"/>
      </a:accent4>
      <a:accent5>
        <a:srgbClr val="C9C9C9"/>
      </a:accent5>
      <a:accent6>
        <a:srgbClr val="969696"/>
      </a:accent6>
      <a:hlink>
        <a:srgbClr val="00BCB4"/>
      </a:hlink>
      <a:folHlink>
        <a:srgbClr val="40CDC7"/>
      </a:folHlink>
    </a:clrScheme>
    <a:fontScheme name="Y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YL">
      <a:dk1>
        <a:srgbClr val="000000"/>
      </a:dk1>
      <a:lt1>
        <a:srgbClr val="FFFFFF"/>
      </a:lt1>
      <a:dk2>
        <a:srgbClr val="4D4D4D"/>
      </a:dk2>
      <a:lt2>
        <a:srgbClr val="E7E6E6"/>
      </a:lt2>
      <a:accent1>
        <a:srgbClr val="00BCB4"/>
      </a:accent1>
      <a:accent2>
        <a:srgbClr val="4D4D4D"/>
      </a:accent2>
      <a:accent3>
        <a:srgbClr val="40CDC7"/>
      </a:accent3>
      <a:accent4>
        <a:srgbClr val="7A7A7A"/>
      </a:accent4>
      <a:accent5>
        <a:srgbClr val="C9C9C9"/>
      </a:accent5>
      <a:accent6>
        <a:srgbClr val="969696"/>
      </a:accent6>
      <a:hlink>
        <a:srgbClr val="00BCB4"/>
      </a:hlink>
      <a:folHlink>
        <a:srgbClr val="40CDC7"/>
      </a:folHlink>
    </a:clrScheme>
    <a:fontScheme name="Y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ce72992253ea4365ab9668123d4a5944</Template>
  <TotalTime>421</TotalTime>
  <Words>1215</Words>
  <Application>Microsoft Office PowerPoint</Application>
  <PresentationFormat>Widescreen</PresentationFormat>
  <Paragraphs>122</Paragraphs>
  <Slides>11</Slides>
  <Notes>10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11</vt:i4>
      </vt:variant>
    </vt:vector>
  </HeadingPairs>
  <TitlesOfParts>
    <vt:vector size="16" baseType="lpstr">
      <vt:lpstr>Arial</vt:lpstr>
      <vt:lpstr>Titillium</vt:lpstr>
      <vt:lpstr>Trebuchet MS</vt:lpstr>
      <vt:lpstr>Wingdings</vt:lpstr>
      <vt:lpstr>Office-tema</vt:lpstr>
      <vt:lpstr>Supervision</vt:lpstr>
      <vt:lpstr> </vt:lpstr>
      <vt:lpstr> </vt:lpstr>
      <vt:lpstr> </vt:lpstr>
      <vt:lpstr>Arbejdsmiljøet påvirker behandlingskvalitet og patientsikkerhed</vt:lpstr>
      <vt:lpstr>Særligt om Supervision – Hvad viser undersøgelsen?</vt:lpstr>
      <vt:lpstr>Konsekvens når uddannelse / supervision er mangelfuld</vt:lpstr>
      <vt:lpstr>Hvad kan vi gøre for at forbedre supervisionen?</vt:lpstr>
      <vt:lpstr>Nye tiltag – til inspiration</vt:lpstr>
      <vt:lpstr>Yngre Lægers tilbud</vt:lpstr>
      <vt:lpstr>PowerPoint-præsentation</vt:lpstr>
    </vt:vector>
  </TitlesOfParts>
  <Company>DADL.dk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Tina Frisk Kjettrup</dc:creator>
  <cp:lastModifiedBy>Sofia Pedersen</cp:lastModifiedBy>
  <cp:revision>31</cp:revision>
  <dcterms:created xsi:type="dcterms:W3CDTF">2019-09-03T08:46:27Z</dcterms:created>
  <dcterms:modified xsi:type="dcterms:W3CDTF">2022-09-15T12:30:48Z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D_DocumentLanguage">
    <vt:lpwstr>da-DK</vt:lpwstr>
  </property>
</Properties>
</file>