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4" r:id="rId2"/>
    <p:sldId id="271" r:id="rId3"/>
    <p:sldId id="276" r:id="rId4"/>
    <p:sldId id="275" r:id="rId5"/>
    <p:sldId id="277" r:id="rId6"/>
    <p:sldId id="261" r:id="rId7"/>
    <p:sldId id="263" r:id="rId8"/>
    <p:sldId id="267" r:id="rId9"/>
    <p:sldId id="268" r:id="rId10"/>
    <p:sldId id="265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927F5188-F3DB-4A99-AA8C-950BC4DC90E2}">
          <p14:sldIdLst>
            <p14:sldId id="274"/>
            <p14:sldId id="271"/>
            <p14:sldId id="276"/>
            <p14:sldId id="275"/>
            <p14:sldId id="277"/>
            <p14:sldId id="261"/>
            <p14:sldId id="263"/>
            <p14:sldId id="267"/>
            <p14:sldId id="268"/>
            <p14:sldId id="265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na Frisk Kjettrup" initials="TF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C91"/>
    <a:srgbClr val="00B050"/>
    <a:srgbClr val="00BCB4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32647-92D0-4983-BBED-54E15F93B8E1}" v="18" dt="2019-10-22T12:33:32.770"/>
    <p1510:client id="{5E059293-4652-4064-BD86-CCF6929C696A}" v="905" dt="2019-10-22T13:21:45.513"/>
    <p1510:client id="{7E053553-FCEB-425C-9EA4-FA2E720D4287}" v="1" dt="2019-10-22T12:38:51.663"/>
    <p1510:client id="{BE24872C-41A4-483B-AF1C-E0542A37D1BD}" v="364" dt="2019-10-22T12:31:41.8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73303" autoAdjust="0"/>
  </p:normalViewPr>
  <p:slideViewPr>
    <p:cSldViewPr snapToGrid="0" snapToObjects="1">
      <p:cViewPr varScale="1">
        <p:scale>
          <a:sx n="83" d="100"/>
          <a:sy n="83" d="100"/>
        </p:scale>
        <p:origin x="183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21" d="100"/>
          <a:sy n="121" d="100"/>
        </p:scale>
        <p:origin x="49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76002-4A53-4261-A900-BB26900A360E}" type="datetimeFigureOut">
              <a:rPr lang="da-DK" smtClean="0"/>
              <a:t>15-09-2022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B7CF9-E97E-4838-B05E-65462CAB6F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09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C3047-16FE-0449-973E-C3AE6BF11AFE}" type="datetimeFigureOut">
              <a:rPr lang="da-DK" smtClean="0"/>
              <a:t>15-09-2022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9E287-E673-F84D-BC38-9A00DB7CBC57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029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/>
              <a:t>Velkommen ….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/>
              <a:t>Under overskriften "Kære læge. Hvordan har du det med travlhed, afbrydelser, ensomhed  og supervision?" gennemførte Yngre Læger i foråret 2019 en spørgeskemaundersøgelse blandt samtlige af foreningens 13240 medlemmer</a:t>
            </a:r>
          </a:p>
          <a:p>
            <a:r>
              <a:rPr lang="da-DK" sz="1200" dirty="0"/>
              <a:t>Mere end hver tredje af alle yngre læger i Danmark besvarede undersøgelsen.</a:t>
            </a:r>
          </a:p>
          <a:p>
            <a:endParaRPr lang="da-DK" sz="1200" dirty="0"/>
          </a:p>
          <a:p>
            <a:r>
              <a:rPr lang="da-DK" sz="1200" dirty="0"/>
              <a:t>Dette</a:t>
            </a:r>
            <a:r>
              <a:rPr lang="da-DK" sz="1200" baseline="0" dirty="0"/>
              <a:t> oplæg handler om TRAVLHED, men først lidt flere informationer om undersøgelsen.</a:t>
            </a:r>
            <a:endParaRPr lang="da-DK" sz="120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9E287-E673-F84D-BC38-9A00DB7CBC57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1543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/>
              <a:t>Yngre læger, som har for travlt, får utilfredsstillende supervision, oplever ensomhed eller unødvendige afbrydelser, har i gennemsnit et dårligere samlet arbejdsmiljø.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/>
              <a:t>Så hvis arbejdsmiljøet</a:t>
            </a:r>
            <a:r>
              <a:rPr lang="da-DK" sz="1200" baseline="0" dirty="0"/>
              <a:t> skal forbedres, hjælper det at arbejde med bedre supervision, mindre travlhed, forebyggelse af ensomhed og med at undgå unødvendige afbrydelser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E287-E673-F84D-BC38-9A00DB7CBC57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662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Yngre læger, som har for travlt, får utilfredsstillende supervision, oplever ensomhed eller unødvendige afbrydelser, har i gennemsnit et dårligere samlet arbejdsmiljø.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Så hvis arbejdsmiljøet</a:t>
            </a:r>
            <a:r>
              <a:rPr lang="da-DK" baseline="0" dirty="0"/>
              <a:t> skal forbedres, hjælper det at arbejde med bedre supervision, mindre travlhed, forebyggelse af ensomhed og med at undgå unødvendige afbrydelser.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/>
              <a:t>Supervision har den største forklaringskraft i forhold til vurderingen af arbejdsmiljøet.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E287-E673-F84D-BC38-9A00DB7CBC57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71734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/>
              <a:t>Over halvdelen af de yngre læger med et dårligt arbejdsmiljø er i høj eller meget høj grad påvirket af arbejdsrelateret stress i deres dagligdag. Læger, der vurderer positivt</a:t>
            </a:r>
            <a:r>
              <a:rPr lang="da-DK" sz="1200" baseline="0" dirty="0"/>
              <a:t> på de fire emner, vurderer som gennemsnit også mindre at opleve arbejdsrelateret stress.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aseline="0" dirty="0"/>
              <a:t>Travlhed har den største forklaringskraft i forhold til oplevelsen af arbejdsrelateret stress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28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E287-E673-F84D-BC38-9A00DB7CBC57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4538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/>
              <a:t>Dårligt arbejdsmiljø = dårligt nyt for den yngre læge, men også dårligt nyt for patienter og pårørende.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/>
              <a:t>Behandlingskvaliteten og patientsikkerheden vurderes signifikant dårligere af yngre læger, når det samlede arbejdsmiljø er dårligt.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9E287-E673-F84D-BC38-9A00DB7CBC57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57688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E287-E673-F84D-BC38-9A00DB7CBC57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1071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E287-E673-F84D-BC38-9A00DB7CBC57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4884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E287-E673-F84D-BC38-9A00DB7CBC57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3697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9E287-E673-F84D-BC38-9A00DB7CBC57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401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rn og læ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4" y="0"/>
            <a:ext cx="12190195" cy="68590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C4B9-6512-8E44-A0BF-949087BF49F4}" type="datetimeFigureOut">
              <a:rPr lang="da-DK" smtClean="0"/>
              <a:pPr/>
              <a:t>15-09-2022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4FC2-DCC5-3749-81A9-6C9EF1E77D9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048250" cy="85937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700326"/>
            <a:ext cx="5048250" cy="475049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Navn, titel</a:t>
            </a:r>
          </a:p>
        </p:txBody>
      </p:sp>
    </p:spTree>
    <p:extLst>
      <p:ext uri="{BB962C8B-B14F-4D97-AF65-F5344CB8AC3E}">
        <p14:creationId xmlns:p14="http://schemas.microsoft.com/office/powerpoint/2010/main" val="19523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532" y="5544532"/>
            <a:ext cx="1313467" cy="1313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8274"/>
            <a:ext cx="5048250" cy="4738689"/>
          </a:xfrm>
          <a:noFill/>
        </p:spPr>
        <p:txBody>
          <a:bodyPr>
            <a:normAutofit/>
          </a:bodyPr>
          <a:lstStyle>
            <a:lvl1pPr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92AC4B9-6512-8E44-A0BF-949087BF49F4}" type="datetimeFigureOut">
              <a:rPr lang="da-DK" smtClean="0"/>
              <a:pPr/>
              <a:t>15-09-2022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0B04FC2-DCC5-3749-81A9-6C9EF1E77D9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667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8274"/>
            <a:ext cx="5048250" cy="4738689"/>
          </a:xfrm>
          <a:noFill/>
        </p:spPr>
        <p:txBody>
          <a:bodyPr>
            <a:norm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92AC4B9-6512-8E44-A0BF-949087BF49F4}" type="datetimeFigureOut">
              <a:rPr lang="da-DK" smtClean="0"/>
              <a:pPr/>
              <a:t>15-09-2022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0B04FC2-DCC5-3749-81A9-6C9EF1E77D98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532" y="5544532"/>
            <a:ext cx="1313467" cy="13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9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8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lev hosp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000" y="3978000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4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532" y="5544532"/>
            <a:ext cx="1313467" cy="1313467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4463282" y="1594701"/>
            <a:ext cx="3265436" cy="2818580"/>
            <a:chOff x="4463282" y="1696824"/>
            <a:chExt cx="3265436" cy="2818580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282" y="1696824"/>
              <a:ext cx="3265436" cy="100273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 userDrawn="1"/>
          </p:nvSpPr>
          <p:spPr>
            <a:xfrm>
              <a:off x="4681980" y="2922660"/>
              <a:ext cx="2828041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da-DK" sz="1300" noProof="0" dirty="0" err="1">
                  <a:solidFill>
                    <a:schemeClr val="bg1"/>
                  </a:solidFill>
                  <a:latin typeface="Trebuchet MS" charset="0"/>
                  <a:ea typeface="Trebuchet MS" charset="0"/>
                  <a:cs typeface="Trebuchet MS" charset="0"/>
                </a:rPr>
                <a:t>Kristianiagade</a:t>
              </a:r>
              <a:r>
                <a:rPr lang="da-DK" sz="1300" noProof="0" dirty="0">
                  <a:solidFill>
                    <a:schemeClr val="bg1"/>
                  </a:solidFill>
                  <a:latin typeface="Trebuchet MS" charset="0"/>
                  <a:ea typeface="Trebuchet MS" charset="0"/>
                  <a:cs typeface="Trebuchet MS" charset="0"/>
                </a:rPr>
                <a:t> 12</a:t>
              </a:r>
            </a:p>
            <a:p>
              <a:pPr algn="ctr">
                <a:lnSpc>
                  <a:spcPct val="150000"/>
                </a:lnSpc>
              </a:pPr>
              <a:r>
                <a:rPr lang="da-DK" sz="1300" noProof="0" dirty="0">
                  <a:solidFill>
                    <a:schemeClr val="bg1"/>
                  </a:solidFill>
                  <a:latin typeface="Trebuchet MS" charset="0"/>
                  <a:ea typeface="Trebuchet MS" charset="0"/>
                  <a:cs typeface="Trebuchet MS" charset="0"/>
                </a:rPr>
                <a:t>2100 København Ø</a:t>
              </a:r>
            </a:p>
            <a:p>
              <a:pPr algn="ctr">
                <a:lnSpc>
                  <a:spcPct val="150000"/>
                </a:lnSpc>
              </a:pPr>
              <a:r>
                <a:rPr lang="da-DK" sz="1300" noProof="0" dirty="0" err="1">
                  <a:solidFill>
                    <a:schemeClr val="bg1"/>
                  </a:solidFill>
                  <a:latin typeface="Trebuchet MS" charset="0"/>
                  <a:ea typeface="Trebuchet MS" charset="0"/>
                  <a:cs typeface="Trebuchet MS" charset="0"/>
                </a:rPr>
                <a:t>Tlf</a:t>
              </a:r>
              <a:r>
                <a:rPr lang="da-DK" sz="1300" noProof="0" dirty="0">
                  <a:solidFill>
                    <a:schemeClr val="bg1"/>
                  </a:solidFill>
                  <a:latin typeface="Trebuchet MS" charset="0"/>
                  <a:ea typeface="Trebuchet MS" charset="0"/>
                  <a:cs typeface="Trebuchet MS" charset="0"/>
                </a:rPr>
                <a:t>: 35 44 8500</a:t>
              </a:r>
            </a:p>
            <a:p>
              <a:pPr algn="ctr">
                <a:lnSpc>
                  <a:spcPct val="150000"/>
                </a:lnSpc>
              </a:pPr>
              <a:r>
                <a:rPr lang="da-DK" sz="1300" noProof="0" dirty="0" err="1">
                  <a:solidFill>
                    <a:schemeClr val="bg1"/>
                  </a:solidFill>
                  <a:latin typeface="Trebuchet MS" charset="0"/>
                  <a:ea typeface="Trebuchet MS" charset="0"/>
                  <a:cs typeface="Trebuchet MS" charset="0"/>
                </a:rPr>
                <a:t>yl@dadl.dk</a:t>
              </a:r>
              <a:endParaRPr lang="da-DK" sz="1300" noProof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da-DK" sz="1300" noProof="0" dirty="0" err="1">
                  <a:solidFill>
                    <a:schemeClr val="bg1"/>
                  </a:solidFill>
                  <a:latin typeface="Trebuchet MS" charset="0"/>
                  <a:ea typeface="Trebuchet MS" charset="0"/>
                  <a:cs typeface="Trebuchet MS" charset="0"/>
                </a:rPr>
                <a:t>yl.dk</a:t>
              </a:r>
              <a:endParaRPr lang="da-DK" sz="1300" noProof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68" y="4360382"/>
            <a:ext cx="1090864" cy="25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0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C4B9-6512-8E44-A0BF-949087BF49F4}" type="datetimeFigureOut">
              <a:rPr lang="da-DK" smtClean="0"/>
              <a:pPr/>
              <a:t>15-09-2022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4FC2-DCC5-3749-81A9-6C9EF1E77D98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532" y="5544532"/>
            <a:ext cx="1313467" cy="1313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048250" cy="85937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784541" y="5425888"/>
            <a:ext cx="1407458" cy="1432111"/>
          </a:xfrm>
          <a:blipFill>
            <a:blip r:embed="rId3"/>
            <a:stretch>
              <a:fillRect/>
            </a:stretch>
          </a:blipFill>
        </p:spPr>
        <p:txBody>
          <a:bodyPr lIns="0" tIns="1512000" rIns="0" bIns="0">
            <a:noAutofit/>
          </a:bodyPr>
          <a:lstStyle>
            <a:lvl4pPr marL="1371600" indent="0">
              <a:buNone/>
              <a:defRPr/>
            </a:lvl4pPr>
            <a:lvl5pPr marL="0" indent="0">
              <a:buNone/>
              <a:defRPr sz="1050">
                <a:solidFill>
                  <a:schemeClr val="tx2"/>
                </a:solidFill>
              </a:defRPr>
            </a:lvl5pPr>
          </a:lstStyle>
          <a:p>
            <a:pPr lvl="4"/>
            <a:r>
              <a:rPr lang="da-DK" dirty="0"/>
              <a:t>Logo holder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700326"/>
            <a:ext cx="5048250" cy="475049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Navn, titel</a:t>
            </a:r>
          </a:p>
        </p:txBody>
      </p:sp>
    </p:spTree>
    <p:extLst>
      <p:ext uri="{BB962C8B-B14F-4D97-AF65-F5344CB8AC3E}">
        <p14:creationId xmlns:p14="http://schemas.microsoft.com/office/powerpoint/2010/main" val="60932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ulle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C4B9-6512-8E44-A0BF-949087BF49F4}" type="datetimeFigureOut">
              <a:rPr lang="da-DK" smtClean="0"/>
              <a:t>15-09-2022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4FC2-DCC5-3749-81A9-6C9EF1E77D98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3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439186"/>
            <a:ext cx="10515600" cy="4737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8163" indent="-538163">
              <a:buFontTx/>
              <a:buBlip>
                <a:blip r:embed="rId2"/>
              </a:buBlip>
              <a:defRPr/>
            </a:lvl1pPr>
            <a:lvl2pPr marL="685800" indent="388938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9071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ulletlist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C4B9-6512-8E44-A0BF-949087BF49F4}" type="datetimeFigureOut">
              <a:rPr lang="da-DK" smtClean="0"/>
              <a:t>15-09-2022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4FC2-DCC5-3749-81A9-6C9EF1E77D98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3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439186"/>
            <a:ext cx="5048250" cy="4737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8163" indent="-538163">
              <a:buFontTx/>
              <a:buBlip>
                <a:blip r:embed="rId2"/>
              </a:buBlip>
              <a:defRPr/>
            </a:lvl1pPr>
            <a:lvl2pPr marL="685800" indent="388938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idx="13"/>
          </p:nvPr>
        </p:nvSpPr>
        <p:spPr>
          <a:xfrm>
            <a:off x="6305550" y="1439186"/>
            <a:ext cx="5048250" cy="4737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8163" indent="-538163">
              <a:buFontTx/>
              <a:buBlip>
                <a:blip r:embed="rId2"/>
              </a:buBlip>
              <a:defRPr/>
            </a:lvl1pPr>
            <a:lvl2pPr marL="685800" indent="388938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5238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ulletliste /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C4B9-6512-8E44-A0BF-949087BF49F4}" type="datetimeFigureOut">
              <a:rPr lang="da-DK" smtClean="0"/>
              <a:t>15-09-2022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4FC2-DCC5-3749-81A9-6C9EF1E77D98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3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439186"/>
            <a:ext cx="6386384" cy="4737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8163" indent="-538163">
              <a:buFontTx/>
              <a:buBlip>
                <a:blip r:embed="rId2"/>
              </a:buBlip>
              <a:defRPr/>
            </a:lvl1pPr>
            <a:lvl2pPr marL="685800" indent="388938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484033" y="1464331"/>
            <a:ext cx="3869767" cy="2633276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23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C4B9-6512-8E44-A0BF-949087BF49F4}" type="datetimeFigureOut">
              <a:rPr lang="da-DK" smtClean="0"/>
              <a:t>15-09-2022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4FC2-DCC5-3749-81A9-6C9EF1E77D98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3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303963" y="1438275"/>
            <a:ext cx="5049838" cy="215133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05238" y="4012137"/>
            <a:ext cx="5049838" cy="215133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38200" y="1438275"/>
            <a:ext cx="5049838" cy="215133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39475" y="4012137"/>
            <a:ext cx="5049838" cy="215133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72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C4B9-6512-8E44-A0BF-949087BF49F4}" type="datetimeFigureOut">
              <a:rPr lang="da-DK" smtClean="0"/>
              <a:t>15-09-2022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4FC2-DCC5-3749-81A9-6C9EF1E77D98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3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38200" y="1438275"/>
            <a:ext cx="10515601" cy="4737099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5148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C4B9-6512-8E44-A0BF-949087BF49F4}" type="datetimeFigureOut">
              <a:rPr lang="da-DK" smtClean="0"/>
              <a:t>15-09-2022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4FC2-DCC5-3749-81A9-6C9EF1E77D98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245788" cy="6857999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048250" cy="8593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604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C4B9-6512-8E44-A0BF-949087BF49F4}" type="datetimeFigureOut">
              <a:rPr lang="da-DK" smtClean="0"/>
              <a:t>15-09-2022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4FC2-DCC5-3749-81A9-6C9EF1E77D98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3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38275"/>
            <a:ext cx="1830388" cy="4737100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da-DK" dirty="0"/>
              <a:t>00.00-00.00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215186" y="1439863"/>
            <a:ext cx="8138614" cy="4737100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69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3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noProof="0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39186"/>
            <a:ext cx="10515600" cy="4737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dirty="0"/>
              <a:t>Clarck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fld id="{792AC4B9-6512-8E44-A0BF-949087BF49F4}" type="datetimeFigureOut">
              <a:rPr lang="da-DK" smtClean="0"/>
              <a:pPr/>
              <a:t>15-09-2022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0078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0B04FC2-DCC5-3749-81A9-6C9EF1E77D9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163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3" r:id="rId2"/>
    <p:sldLayoutId id="2147483649" r:id="rId3"/>
    <p:sldLayoutId id="2147483666" r:id="rId4"/>
    <p:sldLayoutId id="2147483667" r:id="rId5"/>
    <p:sldLayoutId id="2147483670" r:id="rId6"/>
    <p:sldLayoutId id="2147483668" r:id="rId7"/>
    <p:sldLayoutId id="2147483669" r:id="rId8"/>
    <p:sldLayoutId id="2147483661" r:id="rId9"/>
    <p:sldLayoutId id="2147483664" r:id="rId10"/>
    <p:sldLayoutId id="2147483665" r:id="rId11"/>
    <p:sldLayoutId id="2147483650" r:id="rId12"/>
    <p:sldLayoutId id="214748367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333333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7"/>
        </a:buBlip>
        <a:defRPr sz="2400" b="0" i="0" kern="1200">
          <a:solidFill>
            <a:srgbClr val="333333"/>
          </a:solidFill>
          <a:latin typeface="Trebuchet MS" charset="0"/>
          <a:ea typeface="Trebuchet MS" charset="0"/>
          <a:cs typeface="Trebuchet MS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2200" b="0" i="0" kern="1200">
          <a:solidFill>
            <a:srgbClr val="333333"/>
          </a:solidFill>
          <a:latin typeface="Trebuchet MS" charset="0"/>
          <a:ea typeface="Trebuchet MS" charset="0"/>
          <a:cs typeface="Trebuchet MS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2000" b="0" i="0" kern="1200">
          <a:solidFill>
            <a:srgbClr val="333333"/>
          </a:solidFill>
          <a:latin typeface="Trebuchet MS" charset="0"/>
          <a:ea typeface="Trebuchet MS" charset="0"/>
          <a:cs typeface="Trebuchet M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b="0" i="0" kern="1200">
          <a:solidFill>
            <a:srgbClr val="333333"/>
          </a:solidFill>
          <a:latin typeface="Trebuchet MS" charset="0"/>
          <a:ea typeface="Trebuchet MS" charset="0"/>
          <a:cs typeface="Trebuchet M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b="0" i="0" kern="1200">
          <a:solidFill>
            <a:srgbClr val="333333"/>
          </a:solidFill>
          <a:latin typeface="Trebuchet MS" charset="0"/>
          <a:ea typeface="Trebuchet MS" charset="0"/>
          <a:cs typeface="Trebuchet M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8" userDrawn="1">
          <p15:clr>
            <a:srgbClr val="F26B43"/>
          </p15:clr>
        </p15:guide>
        <p15:guide id="2" pos="3971" userDrawn="1">
          <p15:clr>
            <a:srgbClr val="F26B43"/>
          </p15:clr>
        </p15:guide>
        <p15:guide id="3" orient="horz" pos="230" userDrawn="1">
          <p15:clr>
            <a:srgbClr val="F26B43"/>
          </p15:clr>
        </p15:guide>
        <p15:guide id="4" orient="horz" pos="3891" userDrawn="1">
          <p15:clr>
            <a:srgbClr val="F26B43"/>
          </p15:clr>
        </p15:guide>
        <p15:guide id="5" pos="528" userDrawn="1">
          <p15:clr>
            <a:srgbClr val="F26B43"/>
          </p15:clr>
        </p15:guide>
        <p15:guide id="6" pos="7152" userDrawn="1">
          <p15:clr>
            <a:srgbClr val="F26B43"/>
          </p15:clr>
        </p15:guide>
        <p15:guide id="7" orient="horz" pos="906" userDrawn="1">
          <p15:clr>
            <a:srgbClr val="F26B43"/>
          </p15:clr>
        </p15:guide>
        <p15:guide id="8" orient="horz" pos="38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aeger.dk/sites/default/files/yl_arbejdsmiljoeundersoegelse_2019.pd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nskselskabforfolkesundhed.dk/media/DSFF-GPS_ensomhed_final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avisen.dk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eger.dk/sites/default/files/vaer_paa_vagt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>
            <a:extLst>
              <a:ext uri="{FF2B5EF4-FFF2-40B4-BE49-F238E27FC236}">
                <a16:creationId xmlns:a16="http://schemas.microsoft.com/office/drawing/2014/main" id="{635E8688-0E47-43ED-B98B-825FBFBA18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83"/>
          <a:stretch/>
        </p:blipFill>
        <p:spPr>
          <a:xfrm>
            <a:off x="-4" y="0"/>
            <a:ext cx="12446003" cy="685800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31D728D-A8D6-4C3F-9DC3-004B0CA49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6000" b="1" dirty="0">
                <a:solidFill>
                  <a:srgbClr val="00B050"/>
                </a:solidFill>
                <a:latin typeface="Titillium" panose="00000500000000000000" pitchFamily="50" charset="0"/>
              </a:rPr>
              <a:t>Travlhed</a:t>
            </a:r>
            <a:endParaRPr lang="da-DK" b="1" dirty="0">
              <a:solidFill>
                <a:srgbClr val="00B050"/>
              </a:solidFill>
              <a:latin typeface="Titillium" panose="00000500000000000000" pitchFamily="50" charset="0"/>
            </a:endParaRP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6F3AEE8-C4DC-4651-87C6-5312A3BA6F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AA343C8-4E6B-4CF3-8B01-6506DB1619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7435" y="5470812"/>
            <a:ext cx="6029779" cy="1001796"/>
          </a:xfrm>
        </p:spPr>
        <p:txBody>
          <a:bodyPr>
            <a:normAutofit fontScale="85000" lnSpcReduction="10000"/>
          </a:bodyPr>
          <a:lstStyle/>
          <a:p>
            <a:r>
              <a:rPr lang="da-DK" sz="3600" dirty="0">
                <a:latin typeface="Titillium" panose="00000500000000000000" pitchFamily="50" charset="0"/>
              </a:rPr>
              <a:t>Yngre Læger 2019 </a:t>
            </a:r>
            <a:br>
              <a:rPr lang="da-DK" sz="3600" dirty="0">
                <a:latin typeface="Titillium" panose="00000500000000000000" pitchFamily="50" charset="0"/>
              </a:rPr>
            </a:br>
            <a:r>
              <a:rPr lang="da-DK" sz="3600" dirty="0">
                <a:latin typeface="Titillium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Tryk her og læs hele undersøgelsen</a:t>
            </a:r>
            <a:endParaRPr lang="da-DK" sz="3600" dirty="0"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3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94E017-2E58-4961-B2CF-6BA597E1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tx2"/>
                </a:solidFill>
                <a:latin typeface="Titillium" panose="00000500000000000000" pitchFamily="50" charset="0"/>
              </a:rPr>
              <a:t>Yngre Lægers tilbud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220B89-DC76-46DE-956A-29AFD6C42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3734"/>
            <a:ext cx="10515600" cy="5093230"/>
          </a:xfrm>
        </p:spPr>
        <p:txBody>
          <a:bodyPr>
            <a:normAutofit/>
          </a:bodyPr>
          <a:lstStyle/>
          <a:p>
            <a:endParaRPr lang="da-DK" sz="2300" dirty="0">
              <a:solidFill>
                <a:schemeClr val="tx2"/>
              </a:solidFill>
              <a:latin typeface="Titillium Web" panose="00000500000000000000" pitchFamily="2" charset="0"/>
            </a:endParaRPr>
          </a:p>
          <a:p>
            <a:r>
              <a:rPr lang="da-DK" sz="2300" dirty="0">
                <a:solidFill>
                  <a:schemeClr val="tx2"/>
                </a:solidFill>
                <a:latin typeface="Titillium" panose="00000500000000000000" pitchFamily="50" charset="0"/>
              </a:rPr>
              <a:t>Kollegialt netværk for læger</a:t>
            </a:r>
          </a:p>
          <a:p>
            <a:r>
              <a:rPr lang="da-DK" sz="2300" dirty="0">
                <a:solidFill>
                  <a:schemeClr val="tx2"/>
                </a:solidFill>
                <a:latin typeface="Titillium" panose="00000500000000000000" pitchFamily="50" charset="0"/>
              </a:rPr>
              <a:t>Mentorordning</a:t>
            </a:r>
          </a:p>
          <a:p>
            <a:r>
              <a:rPr lang="da-DK" sz="2300" dirty="0">
                <a:solidFill>
                  <a:schemeClr val="tx2"/>
                </a:solidFill>
                <a:latin typeface="Titillium" panose="00000500000000000000" pitchFamily="50" charset="0"/>
              </a:rPr>
              <a:t>Yngre Læger løber for liv - links</a:t>
            </a:r>
          </a:p>
          <a:p>
            <a:r>
              <a:rPr lang="da-DK" sz="2300" dirty="0">
                <a:solidFill>
                  <a:schemeClr val="tx2"/>
                </a:solidFill>
                <a:latin typeface="Titillium" panose="00000500000000000000" pitchFamily="50" charset="0"/>
              </a:rPr>
              <a:t>Spil fodbold med Yngre Læger - links</a:t>
            </a:r>
          </a:p>
          <a:p>
            <a:r>
              <a:rPr lang="da-DK" sz="2300" dirty="0">
                <a:solidFill>
                  <a:schemeClr val="tx2"/>
                </a:solidFill>
                <a:latin typeface="Titillium" panose="00000500000000000000" pitchFamily="50" charset="0"/>
              </a:rPr>
              <a:t>Kurser/medlemstilbud, eksempelvis: </a:t>
            </a:r>
          </a:p>
          <a:p>
            <a:pPr lvl="1"/>
            <a:r>
              <a:rPr lang="da-DK" sz="2000" dirty="0">
                <a:solidFill>
                  <a:schemeClr val="tx2"/>
                </a:solidFill>
                <a:latin typeface="Titillium" panose="00000500000000000000" pitchFamily="50" charset="0"/>
              </a:rPr>
              <a:t>Trivsel og kollegialitet</a:t>
            </a:r>
          </a:p>
          <a:p>
            <a:pPr lvl="1"/>
            <a:r>
              <a:rPr lang="da-DK" sz="2000" dirty="0">
                <a:solidFill>
                  <a:schemeClr val="tx2"/>
                </a:solidFill>
                <a:latin typeface="Titillium" panose="00000500000000000000" pitchFamily="50" charset="0"/>
              </a:rPr>
              <a:t>Trivsel i Almen Praksis / Kollegial sparring i Almen Praksis</a:t>
            </a:r>
          </a:p>
          <a:p>
            <a:pPr lvl="1"/>
            <a:r>
              <a:rPr lang="da-DK" sz="2000" dirty="0">
                <a:solidFill>
                  <a:schemeClr val="tx2"/>
                </a:solidFill>
                <a:latin typeface="Titillium" panose="00000500000000000000" pitchFamily="50" charset="0"/>
              </a:rPr>
              <a:t>Stress-grupper</a:t>
            </a:r>
          </a:p>
          <a:p>
            <a:r>
              <a:rPr lang="da-DK" sz="2300" dirty="0">
                <a:solidFill>
                  <a:schemeClr val="tx2"/>
                </a:solidFill>
                <a:latin typeface="Titillium" panose="00000500000000000000" pitchFamily="50" charset="0"/>
              </a:rPr>
              <a:t>TR/AMR</a:t>
            </a:r>
          </a:p>
          <a:p>
            <a:r>
              <a:rPr lang="da-DK" sz="2300" dirty="0">
                <a:solidFill>
                  <a:schemeClr val="tx2"/>
                </a:solidFill>
                <a:latin typeface="Titillium" panose="00000500000000000000" pitchFamily="50" charset="0"/>
              </a:rPr>
              <a:t>Ring til Yngre Læger på 3544 8500 og hør nærmere</a:t>
            </a:r>
          </a:p>
          <a:p>
            <a:endParaRPr lang="da-DK" dirty="0">
              <a:solidFill>
                <a:schemeClr val="tx2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63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9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sp>
        <p:nvSpPr>
          <p:cNvPr id="23" name="Rektangel 22"/>
          <p:cNvSpPr/>
          <p:nvPr/>
        </p:nvSpPr>
        <p:spPr>
          <a:xfrm>
            <a:off x="822314" y="354463"/>
            <a:ext cx="88071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dirty="0">
                <a:solidFill>
                  <a:schemeClr val="tx2"/>
                </a:solidFill>
                <a:latin typeface="Titillium" panose="00000500000000000000" pitchFamily="50" charset="0"/>
              </a:rPr>
              <a:t>Supervision, travlhed, ensomhed og afbrydelser …</a:t>
            </a:r>
            <a:br>
              <a:rPr lang="da-DK" sz="2800" b="1" dirty="0">
                <a:solidFill>
                  <a:schemeClr val="tx2"/>
                </a:solidFill>
                <a:latin typeface="Titillium" panose="00000500000000000000" pitchFamily="50" charset="0"/>
              </a:rPr>
            </a:br>
            <a:r>
              <a:rPr lang="da-DK" sz="2800" dirty="0">
                <a:solidFill>
                  <a:schemeClr val="tx2"/>
                </a:solidFill>
                <a:latin typeface="Titillium" panose="00000500000000000000" pitchFamily="50" charset="0"/>
              </a:rPr>
              <a:t>har alle signifikant betydning for arbejdsmiljøet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0E705E8-7B6C-47AD-8D5B-E91B2BFD8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8089" y="1730374"/>
            <a:ext cx="7495822" cy="450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4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23" name="Rektangel 22"/>
          <p:cNvSpPr/>
          <p:nvPr/>
        </p:nvSpPr>
        <p:spPr>
          <a:xfrm>
            <a:off x="822314" y="354463"/>
            <a:ext cx="88071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dirty="0">
                <a:solidFill>
                  <a:schemeClr val="tx2"/>
                </a:solidFill>
                <a:latin typeface="Titillium" panose="00000500000000000000" pitchFamily="50" charset="0"/>
              </a:rPr>
              <a:t>Supervision, travlhed, ensomhed og afbrydelser …</a:t>
            </a:r>
            <a:br>
              <a:rPr lang="da-DK" sz="2800" dirty="0">
                <a:solidFill>
                  <a:schemeClr val="tx2"/>
                </a:solidFill>
                <a:latin typeface="Titillium" panose="00000500000000000000" pitchFamily="50" charset="0"/>
              </a:rPr>
            </a:br>
            <a:r>
              <a:rPr lang="da-DK" sz="2800" dirty="0">
                <a:solidFill>
                  <a:schemeClr val="tx2"/>
                </a:solidFill>
                <a:latin typeface="Titillium" panose="00000500000000000000" pitchFamily="50" charset="0"/>
              </a:rPr>
              <a:t>har alle signifikant betydning for arbejdsmiljøet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29765B2-F080-44EB-AADF-8BDF50D43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3687" y="1848995"/>
            <a:ext cx="65246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0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376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sp>
        <p:nvSpPr>
          <p:cNvPr id="18" name="Afrundet rektangel 10"/>
          <p:cNvSpPr/>
          <p:nvPr/>
        </p:nvSpPr>
        <p:spPr>
          <a:xfrm>
            <a:off x="4704296" y="1092367"/>
            <a:ext cx="2096348" cy="16564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5245" tIns="55245" rIns="55245" bIns="55245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900" kern="1200" dirty="0"/>
          </a:p>
        </p:txBody>
      </p:sp>
      <p:sp>
        <p:nvSpPr>
          <p:cNvPr id="23" name="Rektangel 22"/>
          <p:cNvSpPr/>
          <p:nvPr/>
        </p:nvSpPr>
        <p:spPr>
          <a:xfrm>
            <a:off x="677227" y="365126"/>
            <a:ext cx="10150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dirty="0">
                <a:solidFill>
                  <a:schemeClr val="tx2"/>
                </a:solidFill>
                <a:latin typeface="Titillium" panose="00000500000000000000" pitchFamily="50" charset="0"/>
              </a:rPr>
              <a:t>Arbejdsmiljøet og især travlhed har betydning for stress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6610761F-809E-4576-94F1-A324125F2ED3}"/>
              </a:ext>
            </a:extLst>
          </p:cNvPr>
          <p:cNvSpPr txBox="1"/>
          <p:nvPr/>
        </p:nvSpPr>
        <p:spPr>
          <a:xfrm>
            <a:off x="4904324" y="4467978"/>
            <a:ext cx="23172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Arbejdsmiljø</a:t>
            </a:r>
            <a:br>
              <a:rPr lang="da-DK" dirty="0"/>
            </a:br>
            <a:endParaRPr lang="da-DK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AFF5B23-DACF-4C77-B4D3-988C79C0F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0070" y="1589803"/>
            <a:ext cx="79248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1BCE5-35DD-4505-9A64-7CF6683D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47" y="369305"/>
            <a:ext cx="11241506" cy="859376"/>
          </a:xfrm>
        </p:spPr>
        <p:txBody>
          <a:bodyPr>
            <a:noAutofit/>
          </a:bodyPr>
          <a:lstStyle/>
          <a:p>
            <a:r>
              <a:rPr lang="da-DK" b="1" dirty="0">
                <a:solidFill>
                  <a:schemeClr val="tx2"/>
                </a:solidFill>
                <a:latin typeface="Titillium" panose="00000500000000000000" pitchFamily="50" charset="0"/>
              </a:rPr>
              <a:t>Arbejdsmiljøet påvirker behandlingskvalitet og patientsikkerhed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73AFAA2-BA48-4CC3-852E-145055FE9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56093" y="1680094"/>
            <a:ext cx="7279813" cy="44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3FF00-833C-4404-81A5-53E06A96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tx2"/>
                </a:solidFill>
                <a:latin typeface="Titillium" panose="00000500000000000000" pitchFamily="50" charset="0"/>
              </a:rPr>
              <a:t>Særligt om travlhed – Hvad viser undersøgelsen?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7481CD-4503-42EC-94B6-B23DDA515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37845" indent="-537845"/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43% oplever i lav eller meget lav grad at de har den fornødne tid til deres arbejdsopgaver.</a:t>
            </a:r>
          </a:p>
          <a:p>
            <a:pPr marL="537845" indent="-537845"/>
            <a:endParaRPr lang="da-DK" dirty="0">
              <a:solidFill>
                <a:schemeClr val="tx2"/>
              </a:solidFill>
              <a:latin typeface="Titillium" panose="00000500000000000000" pitchFamily="50" charset="0"/>
            </a:endParaRPr>
          </a:p>
          <a:p>
            <a:pPr marL="537845" indent="-537845"/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45% mener i høj grad eller i meget høj grad at deres arbejdstempo er for højt</a:t>
            </a:r>
          </a:p>
          <a:p>
            <a:pPr marL="537845" indent="-537845"/>
            <a:endParaRPr lang="da-DK" dirty="0">
              <a:solidFill>
                <a:schemeClr val="tx2"/>
              </a:solidFill>
              <a:latin typeface="Titillium" panose="00000500000000000000" pitchFamily="50" charset="0"/>
            </a:endParaRPr>
          </a:p>
          <a:p>
            <a:pPr marL="537845" indent="-537845"/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61% oplever, at de i høj grad eller i meget høj grad må skære ned på deres pauser for at nå deres arbejdsopgaver. </a:t>
            </a:r>
            <a:endParaRPr lang="da-DK" b="1" dirty="0">
              <a:solidFill>
                <a:schemeClr val="tx2"/>
              </a:solidFill>
              <a:latin typeface="Titillium" panose="00000500000000000000" pitchFamily="50" charset="0"/>
            </a:endParaRPr>
          </a:p>
          <a:p>
            <a:pPr marL="537845" indent="-537845"/>
            <a:endParaRPr lang="da-DK" dirty="0">
              <a:solidFill>
                <a:schemeClr val="tx2"/>
              </a:solidFill>
              <a:latin typeface="Titillium" panose="00000500000000000000" pitchFamily="50" charset="0"/>
            </a:endParaRPr>
          </a:p>
          <a:p>
            <a:pPr marL="537845" indent="-537845"/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40% angiver, at de i høj grad eller i meget høj grad må arbejde over for at kunne nå sine arbejdsopgaver.  </a:t>
            </a:r>
          </a:p>
          <a:p>
            <a:pPr marL="0" indent="0">
              <a:buNone/>
            </a:pPr>
            <a:r>
              <a:rPr lang="da-DK" dirty="0">
                <a:solidFill>
                  <a:schemeClr val="tx2"/>
                </a:solidFill>
                <a:latin typeface="Titillium Web" panose="00000500000000000000" pitchFamily="2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59137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5E5209-A426-41AE-B3C2-07E2EB920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tx2"/>
                </a:solidFill>
                <a:latin typeface="Titillium" panose="00000500000000000000" pitchFamily="50" charset="0"/>
              </a:rPr>
              <a:t>Konsekvenser af travlhed</a:t>
            </a:r>
            <a:endParaRPr lang="da-DK" b="1" dirty="0" err="1">
              <a:solidFill>
                <a:schemeClr val="tx2"/>
              </a:solidFill>
              <a:latin typeface="Titillium" panose="00000500000000000000" pitchFamily="50" charset="0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09E46FA-C407-4C4A-88EF-FF1D51C70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186"/>
            <a:ext cx="10515600" cy="5053688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537845" indent="-537845">
              <a:lnSpc>
                <a:spcPct val="110000"/>
              </a:lnSpc>
            </a:pPr>
            <a:r>
              <a:rPr lang="da-DK" sz="9600" dirty="0">
                <a:solidFill>
                  <a:schemeClr val="tx2"/>
                </a:solidFill>
                <a:latin typeface="Titillium" panose="00000500000000000000" pitchFamily="50" charset="0"/>
              </a:rPr>
              <a:t>Travlhed er største årsag til arbejdsrelateret stress</a:t>
            </a:r>
          </a:p>
          <a:p>
            <a:pPr marL="537845" indent="-537845">
              <a:lnSpc>
                <a:spcPct val="110000"/>
              </a:lnSpc>
            </a:pPr>
            <a:r>
              <a:rPr lang="da-DK" sz="9600" dirty="0">
                <a:solidFill>
                  <a:schemeClr val="tx2"/>
                </a:solidFill>
                <a:latin typeface="Titillium" panose="00000500000000000000" pitchFamily="50" charset="0"/>
              </a:rPr>
              <a:t>Antallet af UTH øges</a:t>
            </a:r>
          </a:p>
          <a:p>
            <a:pPr marL="537845" indent="-537845">
              <a:lnSpc>
                <a:spcPct val="110000"/>
              </a:lnSpc>
            </a:pPr>
            <a:r>
              <a:rPr lang="da-DK" sz="9600" dirty="0">
                <a:solidFill>
                  <a:schemeClr val="tx2"/>
                </a:solidFill>
                <a:latin typeface="Titillium" panose="00000500000000000000" pitchFamily="50" charset="0"/>
              </a:rPr>
              <a:t>Kvaliteten i patientbehandlingen falder</a:t>
            </a:r>
          </a:p>
          <a:p>
            <a:pPr marL="537845" indent="-537845">
              <a:lnSpc>
                <a:spcPct val="110000"/>
              </a:lnSpc>
            </a:pPr>
            <a:r>
              <a:rPr lang="da-DK" sz="9600" dirty="0">
                <a:solidFill>
                  <a:schemeClr val="tx2"/>
                </a:solidFill>
                <a:latin typeface="Titillium" panose="00000500000000000000" pitchFamily="50" charset="0"/>
              </a:rPr>
              <a:t>Work-life-balance bliver skæv</a:t>
            </a:r>
          </a:p>
          <a:p>
            <a:pPr marL="537845" indent="-537845">
              <a:lnSpc>
                <a:spcPct val="110000"/>
              </a:lnSpc>
            </a:pPr>
            <a:r>
              <a:rPr lang="da-DK" sz="9600" dirty="0">
                <a:solidFill>
                  <a:schemeClr val="tx2"/>
                </a:solidFill>
                <a:latin typeface="Titillium" panose="00000500000000000000" pitchFamily="50" charset="0"/>
              </a:rPr>
              <a:t>Manglende hvile medfører flere fejl</a:t>
            </a:r>
          </a:p>
          <a:p>
            <a:pPr marL="537845" indent="-537845">
              <a:lnSpc>
                <a:spcPct val="110000"/>
              </a:lnSpc>
            </a:pPr>
            <a:r>
              <a:rPr lang="da-DK" sz="9600" dirty="0">
                <a:solidFill>
                  <a:schemeClr val="tx2"/>
                </a:solidFill>
                <a:latin typeface="Titillium" panose="00000500000000000000" pitchFamily="50" charset="0"/>
              </a:rPr>
              <a:t>Multitasking medfører flere fejl</a:t>
            </a:r>
          </a:p>
          <a:p>
            <a:pPr marL="537845" indent="-537845">
              <a:lnSpc>
                <a:spcPct val="120000"/>
              </a:lnSpc>
              <a:buChar char="•"/>
            </a:pPr>
            <a:endParaRPr lang="da-DK" sz="6400" dirty="0">
              <a:solidFill>
                <a:schemeClr val="tx2"/>
              </a:solidFill>
              <a:latin typeface="Titillium Web" panose="00000500000000000000" pitchFamily="2" charset="0"/>
            </a:endParaRPr>
          </a:p>
          <a:p>
            <a:pPr marL="0" indent="0">
              <a:buNone/>
            </a:pPr>
            <a:endParaRPr lang="da-DK" sz="1400" dirty="0">
              <a:solidFill>
                <a:schemeClr val="tx2"/>
              </a:solidFill>
              <a:latin typeface="Titillium Web" panose="00000500000000000000" pitchFamily="2" charset="0"/>
            </a:endParaRPr>
          </a:p>
          <a:p>
            <a:pPr marL="0" indent="0">
              <a:buNone/>
            </a:pPr>
            <a:endParaRPr lang="da-DK" sz="1100" dirty="0">
              <a:solidFill>
                <a:schemeClr val="tx2"/>
              </a:solidFill>
              <a:latin typeface="Titillium Web" panose="00000500000000000000" pitchFamily="2" charset="0"/>
            </a:endParaRPr>
          </a:p>
          <a:p>
            <a:pPr marL="0" indent="0">
              <a:buNone/>
            </a:pPr>
            <a:r>
              <a:rPr lang="da-DK" sz="4000" b="1" dirty="0">
                <a:solidFill>
                  <a:schemeClr val="tx2"/>
                </a:solidFill>
                <a:latin typeface="Titillium Web" panose="00000500000000000000" pitchFamily="2" charset="0"/>
              </a:rPr>
              <a:t>Kilder: </a:t>
            </a:r>
            <a:r>
              <a:rPr lang="da-DK" sz="4000" dirty="0">
                <a:solidFill>
                  <a:schemeClr val="tx2"/>
                </a:solidFill>
                <a:latin typeface="Titillium Web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http://www.danskselskabforfolkesundhed.dk/media/DSFF-GPS_ensomhed_final.pdf</a:t>
            </a:r>
            <a:endParaRPr lang="da-DK" sz="4000" dirty="0">
              <a:solidFill>
                <a:schemeClr val="tx2"/>
              </a:solidFill>
              <a:latin typeface="Titillium Web" panose="00000500000000000000" pitchFamily="2" charset="0"/>
            </a:endParaRPr>
          </a:p>
          <a:p>
            <a:pPr marL="537845" indent="-537845">
              <a:buNone/>
            </a:pPr>
            <a:r>
              <a:rPr lang="da-DK" sz="4000" dirty="0">
                <a:solidFill>
                  <a:schemeClr val="tx2"/>
                </a:solidFill>
                <a:latin typeface="Titillium Web" panose="00000500000000000000" pitchFamily="2" charset="0"/>
              </a:rPr>
              <a:t>Yngre Lægers undersøgelse 2019</a:t>
            </a:r>
          </a:p>
          <a:p>
            <a:pPr marL="537845" indent="-537845">
              <a:buNone/>
            </a:pPr>
            <a:r>
              <a:rPr lang="da-DK" sz="4000" dirty="0">
                <a:solidFill>
                  <a:schemeClr val="tx2"/>
                </a:solidFill>
                <a:latin typeface="Titillium Web" panose="00000500000000000000" pitchFamily="2" charset="0"/>
              </a:rPr>
              <a:t>Tidspres er en trussel mod patientsikkerheden, sygeplejersken, 2015;(6):24-27</a:t>
            </a:r>
            <a:endParaRPr lang="da-DK" dirty="0">
              <a:solidFill>
                <a:schemeClr val="tx2"/>
              </a:solidFill>
              <a:latin typeface="Titillium Web" panose="00000500000000000000" pitchFamily="2" charset="0"/>
            </a:endParaRPr>
          </a:p>
          <a:p>
            <a:pPr marL="537845" indent="-537845">
              <a:buNone/>
            </a:pPr>
            <a:r>
              <a:rPr lang="da-DK" sz="4000" dirty="0">
                <a:solidFill>
                  <a:schemeClr val="tx2"/>
                </a:solidFill>
                <a:latin typeface="Titillium Web" panose="00000500000000000000" pitchFamily="2" charset="0"/>
              </a:rPr>
              <a:t>Leder: Fejl og utilsigtede hændelser – og travlhed, Tidsskrift for jordemødre, Årgang 2010, nr. 10</a:t>
            </a:r>
            <a:endParaRPr lang="da-DK" dirty="0">
              <a:solidFill>
                <a:schemeClr val="tx2"/>
              </a:solidFill>
              <a:latin typeface="Titillium Web" panose="00000500000000000000" pitchFamily="2" charset="0"/>
            </a:endParaRPr>
          </a:p>
          <a:p>
            <a:pPr marL="537845" indent="-537845">
              <a:buNone/>
            </a:pPr>
            <a:r>
              <a:rPr lang="da-DK" sz="4000" dirty="0">
                <a:solidFill>
                  <a:schemeClr val="tx2"/>
                </a:solidFill>
                <a:latin typeface="Titillium Web" panose="00000500000000000000" pitchFamily="2" charset="0"/>
              </a:rPr>
              <a:t>Travlhed på sygehuse betyder at børn fejlmedicineres, JydskeVestkysten, 23.december 2017</a:t>
            </a:r>
            <a:endParaRPr lang="da-DK" dirty="0">
              <a:solidFill>
                <a:schemeClr val="tx2"/>
              </a:solidFill>
              <a:latin typeface="Titillium Web" panose="00000500000000000000" pitchFamily="2" charset="0"/>
            </a:endParaRPr>
          </a:p>
          <a:p>
            <a:pPr marL="537845" indent="-537845">
              <a:buNone/>
            </a:pPr>
            <a:r>
              <a:rPr lang="da-DK" sz="4000" dirty="0">
                <a:solidFill>
                  <a:schemeClr val="tx2"/>
                </a:solidFill>
                <a:latin typeface="Titillium Web" panose="00000500000000000000" pitchFamily="2" charset="0"/>
              </a:rPr>
              <a:t>Tilsyn afslører: Patienter fejlbehandles på grund af travlhed. (AT) Den Offentlige.dk, 5.10.17</a:t>
            </a:r>
            <a:endParaRPr lang="da-DK" dirty="0">
              <a:solidFill>
                <a:schemeClr val="tx2"/>
              </a:solidFill>
              <a:latin typeface="Titillium Web" panose="00000500000000000000" pitchFamily="2" charset="0"/>
            </a:endParaRPr>
          </a:p>
          <a:p>
            <a:pPr marL="537845" indent="-537845">
              <a:buNone/>
            </a:pPr>
            <a:r>
              <a:rPr lang="da-DK" sz="4000" dirty="0">
                <a:solidFill>
                  <a:schemeClr val="tx2"/>
                </a:solidFill>
                <a:latin typeface="Titillium Web" panose="00000500000000000000" pitchFamily="2" charset="0"/>
              </a:rPr>
              <a:t>Ny forskning: En hospitalsfejl koster 100.000 kroner i snit. Jakob Kjellberg, </a:t>
            </a:r>
            <a:r>
              <a:rPr lang="da-DK" sz="4000" dirty="0">
                <a:solidFill>
                  <a:schemeClr val="tx2"/>
                </a:solidFill>
                <a:latin typeface="Titillium Web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avisen.dk</a:t>
            </a:r>
            <a:r>
              <a:rPr lang="da-DK" sz="4000" dirty="0">
                <a:solidFill>
                  <a:schemeClr val="tx2"/>
                </a:solidFill>
                <a:latin typeface="Titillium Web" panose="00000500000000000000" pitchFamily="2" charset="0"/>
              </a:rPr>
              <a:t>, 19.oktober 2017</a:t>
            </a:r>
            <a:endParaRPr lang="da-DK" dirty="0">
              <a:solidFill>
                <a:schemeClr val="tx2"/>
              </a:solidFill>
              <a:latin typeface="Titillium Web" panose="00000500000000000000" pitchFamily="2" charset="0"/>
            </a:endParaRPr>
          </a:p>
          <a:p>
            <a:pPr marL="0" indent="0">
              <a:buNone/>
            </a:pPr>
            <a:endParaRPr lang="da-DK" sz="4000" dirty="0">
              <a:solidFill>
                <a:schemeClr val="tx2"/>
              </a:solidFill>
              <a:latin typeface="Titillium Web" panose="00000500000000000000" pitchFamily="2" charset="0"/>
            </a:endParaRPr>
          </a:p>
          <a:p>
            <a:pPr marL="0" indent="0">
              <a:buNone/>
            </a:pPr>
            <a:endParaRPr lang="da-DK" i="1" dirty="0">
              <a:solidFill>
                <a:schemeClr val="tx2"/>
              </a:solidFill>
              <a:latin typeface="Titillium Web" panose="00000500000000000000" pitchFamily="2" charset="0"/>
            </a:endParaRPr>
          </a:p>
          <a:p>
            <a:pPr marL="0" indent="0">
              <a:buNone/>
            </a:pPr>
            <a:endParaRPr lang="da-DK" sz="2000" dirty="0">
              <a:solidFill>
                <a:schemeClr val="tx2"/>
              </a:solidFill>
              <a:latin typeface="Titillium Web" panose="00000500000000000000" pitchFamily="2" charset="0"/>
            </a:endParaRPr>
          </a:p>
          <a:p>
            <a:endParaRPr lang="da-DK" sz="2000" dirty="0">
              <a:solidFill>
                <a:schemeClr val="tx2"/>
              </a:solidFill>
              <a:latin typeface="Titillium Web" panose="00000500000000000000" pitchFamily="2" charset="0"/>
            </a:endParaRPr>
          </a:p>
          <a:p>
            <a:endParaRPr lang="da-DK" dirty="0">
              <a:solidFill>
                <a:schemeClr val="tx2"/>
              </a:solidFill>
              <a:latin typeface="Titillium Web" panose="00000500000000000000" pitchFamily="2" charset="0"/>
            </a:endParaRPr>
          </a:p>
          <a:p>
            <a:endParaRPr lang="da-DK" dirty="0">
              <a:solidFill>
                <a:schemeClr val="tx2"/>
              </a:solidFill>
              <a:latin typeface="Titillium Web" panose="00000500000000000000" pitchFamily="2" charset="0"/>
            </a:endParaRPr>
          </a:p>
          <a:p>
            <a:endParaRPr lang="da-DK" dirty="0">
              <a:solidFill>
                <a:schemeClr val="tx2"/>
              </a:solidFill>
              <a:latin typeface="Titillium Web" panose="00000500000000000000" pitchFamily="2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9BFC25C-7EC4-4644-9161-423FF9D0AB4B}"/>
              </a:ext>
            </a:extLst>
          </p:cNvPr>
          <p:cNvSpPr/>
          <p:nvPr/>
        </p:nvSpPr>
        <p:spPr>
          <a:xfrm>
            <a:off x="838199" y="4803494"/>
            <a:ext cx="9419353" cy="1703758"/>
          </a:xfrm>
          <a:prstGeom prst="rect">
            <a:avLst/>
          </a:prstGeom>
          <a:noFill/>
          <a:ln w="28575">
            <a:solidFill>
              <a:srgbClr val="00B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185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E6B005-3575-47D9-BCC0-61061ABC2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495"/>
          </a:xfrm>
        </p:spPr>
        <p:txBody>
          <a:bodyPr/>
          <a:lstStyle/>
          <a:p>
            <a:r>
              <a:rPr lang="da-DK" b="1" dirty="0">
                <a:solidFill>
                  <a:schemeClr val="tx2"/>
                </a:solidFill>
                <a:latin typeface="Titillium" panose="00000500000000000000" pitchFamily="50" charset="0"/>
              </a:rPr>
              <a:t>Hvad kan vi gøre for at forebygge/afhjælpe travlhed?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DA0782B-AD5B-4152-B911-E4031330F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0178"/>
            <a:ext cx="10515600" cy="55992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Drøft parvis i 5 minutter:</a:t>
            </a:r>
          </a:p>
          <a:p>
            <a:pPr lvl="1" indent="388620"/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”Hvad gør vi for at håndtere travlhed?”</a:t>
            </a:r>
          </a:p>
          <a:p>
            <a:pPr lvl="1" indent="388620"/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”Hvordan hjælper vi hinanden bedst, når der er travlt?”</a:t>
            </a:r>
          </a:p>
          <a:p>
            <a:pPr lvl="1" indent="388620"/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”I hvilke situationer er travlhed særlig udtalt i vores afdeling?”</a:t>
            </a:r>
          </a:p>
          <a:p>
            <a:pPr lvl="1" indent="388620"/>
            <a:endParaRPr lang="da-DK" dirty="0">
              <a:solidFill>
                <a:schemeClr val="tx2"/>
              </a:solidFill>
              <a:latin typeface="Titillium" panose="00000500000000000000" pitchFamily="50" charset="0"/>
            </a:endParaRPr>
          </a:p>
          <a:p>
            <a:pPr marL="0" indent="0">
              <a:buNone/>
            </a:pPr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Pointen er at få øje på, hvor der er mulighed for at afhjælpe travlhed</a:t>
            </a:r>
          </a:p>
          <a:p>
            <a:pPr marL="0" indent="0">
              <a:buNone/>
            </a:pPr>
            <a:endParaRPr lang="da-DK" dirty="0">
              <a:solidFill>
                <a:schemeClr val="tx2"/>
              </a:solidFill>
              <a:latin typeface="Titillium" panose="00000500000000000000" pitchFamily="50" charset="0"/>
            </a:endParaRPr>
          </a:p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Drøft i grupper af 3-4 kolleger i 5 minutter:</a:t>
            </a:r>
          </a:p>
          <a:p>
            <a:pPr lvl="1"/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Hvilke </a:t>
            </a:r>
            <a:r>
              <a:rPr lang="da-DK" i="1" dirty="0">
                <a:solidFill>
                  <a:schemeClr val="tx2"/>
                </a:solidFill>
                <a:latin typeface="Titillium" panose="00000500000000000000" pitchFamily="50" charset="0"/>
              </a:rPr>
              <a:t>konkrete tiltag </a:t>
            </a:r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kan og bør udformes og forankres på afdelingen?</a:t>
            </a:r>
          </a:p>
          <a:p>
            <a:pPr lvl="1" indent="0">
              <a:buNone/>
            </a:pPr>
            <a:endParaRPr lang="da-DK" i="1" dirty="0">
              <a:solidFill>
                <a:schemeClr val="tx2"/>
              </a:solidFill>
              <a:latin typeface="Titillium" panose="00000500000000000000" pitchFamily="50" charset="0"/>
            </a:endParaRPr>
          </a:p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Saml op i plenum</a:t>
            </a:r>
          </a:p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Sæt en ansvarlig for de konkrete tiltag og aftal, </a:t>
            </a:r>
            <a:r>
              <a:rPr lang="da-DK" i="1" dirty="0">
                <a:solidFill>
                  <a:schemeClr val="tx2"/>
                </a:solidFill>
                <a:latin typeface="Titillium" panose="00000500000000000000" pitchFamily="50" charset="0"/>
              </a:rPr>
              <a:t>hvornår</a:t>
            </a:r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 I drøfter en eventuel justering af tiltag.</a:t>
            </a:r>
          </a:p>
        </p:txBody>
      </p:sp>
    </p:spTree>
    <p:extLst>
      <p:ext uri="{BB962C8B-B14F-4D97-AF65-F5344CB8AC3E}">
        <p14:creationId xmlns:p14="http://schemas.microsoft.com/office/powerpoint/2010/main" val="55151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51DDF-AFEE-42F7-9F40-94149B8BA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tx2"/>
                </a:solidFill>
                <a:latin typeface="Titillium" panose="00000500000000000000" pitchFamily="50" charset="0"/>
              </a:rPr>
              <a:t>Nye tiltag – til inspiration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123A82-0D8A-4150-ACA7-21E63F38A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2134"/>
            <a:ext cx="10515600" cy="51948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37845" indent="-537845"/>
            <a:endParaRPr lang="da-DK" dirty="0">
              <a:solidFill>
                <a:schemeClr val="tx2"/>
              </a:solidFill>
              <a:latin typeface="Titillium Web" panose="00000500000000000000" pitchFamily="2" charset="0"/>
            </a:endParaRPr>
          </a:p>
          <a:p>
            <a:pPr marL="537845" indent="-537845"/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Gennemgå </a:t>
            </a:r>
            <a:r>
              <a:rPr lang="da-DK" dirty="0">
                <a:solidFill>
                  <a:schemeClr val="accent3">
                    <a:lumMod val="75000"/>
                  </a:schemeClr>
                </a:solidFill>
                <a:latin typeface="Titillium" panose="000005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”Vær på vagt” </a:t>
            </a:r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– følger I reglerne i overenskomsten?</a:t>
            </a:r>
          </a:p>
          <a:p>
            <a:pPr marL="537845" indent="-537845"/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Har I veldefinerede arbejdsopgaver?</a:t>
            </a:r>
          </a:p>
          <a:p>
            <a:pPr marL="537845" indent="-537845"/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Oplever I grundig introduktion (link) og oplæring?</a:t>
            </a:r>
          </a:p>
          <a:p>
            <a:pPr marL="537845" indent="-537845"/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Oplever I tydelig prioritering, planlægning og fordeling af arbejdsopgaver ud fra den enkeltes kompetencer?</a:t>
            </a:r>
          </a:p>
          <a:p>
            <a:pPr marL="537845" indent="-537845"/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Hjælper I hinanden?</a:t>
            </a:r>
          </a:p>
          <a:p>
            <a:pPr marL="537845" indent="-537845"/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Har i middagskonference eller timeouts med henblik på at bevare overblikket eller reorganisere arbejdsopgaver?</a:t>
            </a:r>
          </a:p>
          <a:p>
            <a:pPr marL="537845" indent="-537845"/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Kan I optimere arbejdsgange og omfordele ressourcer?</a:t>
            </a:r>
          </a:p>
          <a:p>
            <a:endParaRPr lang="da-DK" dirty="0">
              <a:solidFill>
                <a:schemeClr val="tx2"/>
              </a:solidFill>
              <a:latin typeface="Titillium Web" panose="00000500000000000000" pitchFamily="2" charset="0"/>
            </a:endParaRPr>
          </a:p>
          <a:p>
            <a:endParaRPr lang="da-DK" dirty="0">
              <a:solidFill>
                <a:schemeClr val="tx2"/>
              </a:solidFill>
              <a:latin typeface="Titillium Web" panose="00000500000000000000" pitchFamily="2" charset="0"/>
            </a:endParaRPr>
          </a:p>
          <a:p>
            <a:endParaRPr lang="da-DK" dirty="0">
              <a:solidFill>
                <a:schemeClr val="tx2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0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YL">
      <a:dk1>
        <a:srgbClr val="000000"/>
      </a:dk1>
      <a:lt1>
        <a:srgbClr val="FFFFFF"/>
      </a:lt1>
      <a:dk2>
        <a:srgbClr val="4D4D4D"/>
      </a:dk2>
      <a:lt2>
        <a:srgbClr val="E7E6E6"/>
      </a:lt2>
      <a:accent1>
        <a:srgbClr val="00BCB4"/>
      </a:accent1>
      <a:accent2>
        <a:srgbClr val="4D4D4D"/>
      </a:accent2>
      <a:accent3>
        <a:srgbClr val="40CDC7"/>
      </a:accent3>
      <a:accent4>
        <a:srgbClr val="7A7A7A"/>
      </a:accent4>
      <a:accent5>
        <a:srgbClr val="C9C9C9"/>
      </a:accent5>
      <a:accent6>
        <a:srgbClr val="969696"/>
      </a:accent6>
      <a:hlink>
        <a:srgbClr val="00BCB4"/>
      </a:hlink>
      <a:folHlink>
        <a:srgbClr val="40CDC7"/>
      </a:folHlink>
    </a:clrScheme>
    <a:fontScheme name="Y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L PP skabelon med nyt billede nr.4.potx" id="{3E26BBFE-F32D-4AF7-ABFC-A5AB8CF627CB}" vid="{EE7D8FD6-88F8-4BE4-ADF7-F4E7076EAF6A}"/>
    </a:ext>
  </a:extLst>
</a:theme>
</file>

<file path=ppt/theme/theme2.xml><?xml version="1.0" encoding="utf-8"?>
<a:theme xmlns:a="http://schemas.openxmlformats.org/drawingml/2006/main" name="Office Theme">
  <a:themeElements>
    <a:clrScheme name="YL">
      <a:dk1>
        <a:srgbClr val="000000"/>
      </a:dk1>
      <a:lt1>
        <a:srgbClr val="FFFFFF"/>
      </a:lt1>
      <a:dk2>
        <a:srgbClr val="4D4D4D"/>
      </a:dk2>
      <a:lt2>
        <a:srgbClr val="E7E6E6"/>
      </a:lt2>
      <a:accent1>
        <a:srgbClr val="00BCB4"/>
      </a:accent1>
      <a:accent2>
        <a:srgbClr val="4D4D4D"/>
      </a:accent2>
      <a:accent3>
        <a:srgbClr val="40CDC7"/>
      </a:accent3>
      <a:accent4>
        <a:srgbClr val="7A7A7A"/>
      </a:accent4>
      <a:accent5>
        <a:srgbClr val="C9C9C9"/>
      </a:accent5>
      <a:accent6>
        <a:srgbClr val="969696"/>
      </a:accent6>
      <a:hlink>
        <a:srgbClr val="00BCB4"/>
      </a:hlink>
      <a:folHlink>
        <a:srgbClr val="40CDC7"/>
      </a:folHlink>
    </a:clrScheme>
    <a:fontScheme name="Y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YL">
      <a:dk1>
        <a:srgbClr val="000000"/>
      </a:dk1>
      <a:lt1>
        <a:srgbClr val="FFFFFF"/>
      </a:lt1>
      <a:dk2>
        <a:srgbClr val="4D4D4D"/>
      </a:dk2>
      <a:lt2>
        <a:srgbClr val="E7E6E6"/>
      </a:lt2>
      <a:accent1>
        <a:srgbClr val="00BCB4"/>
      </a:accent1>
      <a:accent2>
        <a:srgbClr val="4D4D4D"/>
      </a:accent2>
      <a:accent3>
        <a:srgbClr val="40CDC7"/>
      </a:accent3>
      <a:accent4>
        <a:srgbClr val="7A7A7A"/>
      </a:accent4>
      <a:accent5>
        <a:srgbClr val="C9C9C9"/>
      </a:accent5>
      <a:accent6>
        <a:srgbClr val="969696"/>
      </a:accent6>
      <a:hlink>
        <a:srgbClr val="00BCB4"/>
      </a:hlink>
      <a:folHlink>
        <a:srgbClr val="40CDC7"/>
      </a:folHlink>
    </a:clrScheme>
    <a:fontScheme name="Y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c8d9f79189fd4d2381221256b23aff0c</Template>
  <TotalTime>1133</TotalTime>
  <Words>820</Words>
  <Application>Microsoft Office PowerPoint</Application>
  <PresentationFormat>Widescreen</PresentationFormat>
  <Paragraphs>106</Paragraphs>
  <Slides>11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Arial</vt:lpstr>
      <vt:lpstr>Titillium</vt:lpstr>
      <vt:lpstr>Titillium Web</vt:lpstr>
      <vt:lpstr>Trebuchet MS</vt:lpstr>
      <vt:lpstr>Wingdings</vt:lpstr>
      <vt:lpstr>Office-tema</vt:lpstr>
      <vt:lpstr>Travlhed</vt:lpstr>
      <vt:lpstr> </vt:lpstr>
      <vt:lpstr> </vt:lpstr>
      <vt:lpstr> </vt:lpstr>
      <vt:lpstr>Arbejdsmiljøet påvirker behandlingskvalitet og patientsikkerhed</vt:lpstr>
      <vt:lpstr>Særligt om travlhed – Hvad viser undersøgelsen?</vt:lpstr>
      <vt:lpstr>Konsekvenser af travlhed</vt:lpstr>
      <vt:lpstr>Hvad kan vi gøre for at forebygge/afhjælpe travlhed?</vt:lpstr>
      <vt:lpstr>Nye tiltag – til inspiration</vt:lpstr>
      <vt:lpstr>Yngre Lægers tilbud</vt:lpstr>
      <vt:lpstr>PowerPoint-præsentation</vt:lpstr>
    </vt:vector>
  </TitlesOfParts>
  <Company>DADL.dk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Maria Elisabeth Pedersen</dc:creator>
  <cp:lastModifiedBy>Sofia Pedersen</cp:lastModifiedBy>
  <cp:revision>222</cp:revision>
  <dcterms:created xsi:type="dcterms:W3CDTF">2019-06-26T07:58:18Z</dcterms:created>
  <dcterms:modified xsi:type="dcterms:W3CDTF">2022-09-15T12:31:11Z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_DocumentLanguage">
    <vt:lpwstr>da-DK</vt:lpwstr>
  </property>
</Properties>
</file>