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1" r:id="rId3"/>
    <p:sldId id="276" r:id="rId4"/>
    <p:sldId id="275" r:id="rId5"/>
    <p:sldId id="277" r:id="rId6"/>
    <p:sldId id="261" r:id="rId7"/>
    <p:sldId id="263" r:id="rId8"/>
    <p:sldId id="267" r:id="rId9"/>
    <p:sldId id="281" r:id="rId10"/>
    <p:sldId id="282" r:id="rId11"/>
    <p:sldId id="26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927F5188-F3DB-4A99-AA8C-950BC4DC90E2}">
          <p14:sldIdLst>
            <p14:sldId id="274"/>
            <p14:sldId id="271"/>
            <p14:sldId id="276"/>
            <p14:sldId id="275"/>
            <p14:sldId id="277"/>
            <p14:sldId id="261"/>
            <p14:sldId id="263"/>
            <p14:sldId id="267"/>
            <p14:sldId id="281"/>
            <p14:sldId id="282"/>
            <p14:sldId id="26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Frisk Kjettrup" initials="TF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C91"/>
    <a:srgbClr val="00B050"/>
    <a:srgbClr val="00BC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73303" autoAdjust="0"/>
  </p:normalViewPr>
  <p:slideViewPr>
    <p:cSldViewPr snapToGrid="0" snapToObjects="1">
      <p:cViewPr varScale="1">
        <p:scale>
          <a:sx n="83" d="100"/>
          <a:sy n="83" d="100"/>
        </p:scale>
        <p:origin x="1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6002-4A53-4261-A900-BB26900A360E}" type="datetimeFigureOut">
              <a:rPr lang="da-DK" smtClean="0"/>
              <a:t>15-09-2022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7CF9-E97E-4838-B05E-65462CAB6F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C3047-16FE-0449-973E-C3AE6BF11AFE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E287-E673-F84D-BC38-9A00DB7CBC5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2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jdsmiljoweb.dk/media/5336308/sunde-arbejdstidsrytmer-web-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Velkommen 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Under overskriften "Kære læge. Hvordan har du det med travlhed, afbrydelser, ensomhed  og supervision?" gennemførte Yngre Læger i foråret 2019 en spørgeskemaundersøgelse blandt samtlige af foreningens 13240 medlemmer</a:t>
            </a:r>
          </a:p>
          <a:p>
            <a:r>
              <a:rPr lang="da-DK" dirty="0"/>
              <a:t>Mere end hver tredje af alle yngre læger i Danmark besvarede undersøgelsen.</a:t>
            </a:r>
          </a:p>
          <a:p>
            <a:endParaRPr lang="da-DK" dirty="0"/>
          </a:p>
          <a:p>
            <a:r>
              <a:rPr lang="da-DK" dirty="0"/>
              <a:t>Dette</a:t>
            </a:r>
            <a:r>
              <a:rPr lang="da-DK" baseline="0" dirty="0"/>
              <a:t> oplæg handler om AFBRYDELSER, men først lidt flere informationer om undersøgelsen.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54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https://www.arbejdsmiljoweb.dk/media/5336308/sunde-arbejdstidsrytmer-web-.pdf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23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0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Yngre læger, som har for travlt, får utilfredsstillende supervision, oplever ensomhed eller unødvendige afbrydelser, har i gennemsnit et dårligere samlet arbejdsmiljø.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Så hvis arbejdsmiljøet</a:t>
            </a:r>
            <a:r>
              <a:rPr lang="da-DK" baseline="0" dirty="0"/>
              <a:t> skal forbedres, hjælper det at arbejde med bedre supervision, mindre travlhed, forebyggelse af ensomhed og med at undgå unødvendige afbrydelser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6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Yngre læger, som har for travlt, får utilfredsstillende supervision, oplever ensomhed eller unødvendige afbrydelser, har i gennemsnit et dårligere samlet arbejdsmiljø.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Så hvis arbejdsmiljøet</a:t>
            </a:r>
            <a:r>
              <a:rPr lang="da-DK" baseline="0" dirty="0"/>
              <a:t> skal forbedres, hjælper det at arbejde med bedre supervision, mindre travlhed, forebyggelse af ensomhed og med at undgå unødvendige afbrydelser.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Supervision har den største forklaringskraft i forhold til vurderingen af arbejdsmiljøet.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173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Over halvdelen af de yngre læger med et dårligt arbejdsmiljø er i høj eller meget høj grad påvirket af arbejdsrelateret stress i deres dagligdag. Læger, der vurderer positivt</a:t>
            </a:r>
            <a:r>
              <a:rPr lang="da-DK" baseline="0" dirty="0"/>
              <a:t> på de fire emner, vurderer som gennemsnit også mindre at opleve arbejdsrelateret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Travlhed har den største forklaringskraft i forhold til oplevelsen af arbejdsrelateret stress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5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Dårligt arbejdsmiljø = dårligt nyt for den yngre læge, men også dårligt nyt for patienter og pårørende.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Behandlingskvaliteten og patientsikkerheden vurderes signifikant dårligere af yngre læger, når det samlede arbejdsmiljø er dårligt.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68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724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488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69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Taget fra kampagnen </a:t>
            </a:r>
            <a:r>
              <a:rPr lang="da-DK" dirty="0" err="1"/>
              <a:t>Haloo</a:t>
            </a:r>
            <a:r>
              <a:rPr lang="da-DK" dirty="0"/>
              <a:t> undgå afbrydelser fra Sygehus Lillebælt</a:t>
            </a:r>
          </a:p>
          <a:p>
            <a:r>
              <a:rPr lang="da-DK" dirty="0"/>
              <a:t>https://www.regionsyddanmark.dk/wm399985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450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rn og læ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1952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6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lev hosp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978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463282" y="1594701"/>
            <a:ext cx="3265436" cy="2818580"/>
            <a:chOff x="4463282" y="1696824"/>
            <a:chExt cx="3265436" cy="281858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282" y="1696824"/>
              <a:ext cx="3265436" cy="10027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4681980" y="2922660"/>
              <a:ext cx="2828041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Kristianiagade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 12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2100 København Ø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Tlf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: 35 44 8500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yl@dadl.dk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8" y="4360382"/>
            <a:ext cx="1090864" cy="2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84541" y="5425888"/>
            <a:ext cx="1407458" cy="1432111"/>
          </a:xfrm>
          <a:blipFill>
            <a:blip r:embed="rId3"/>
            <a:stretch>
              <a:fillRect/>
            </a:stretch>
          </a:blipFill>
        </p:spPr>
        <p:txBody>
          <a:bodyPr lIns="0" tIns="1512000" rIns="0" bIns="0">
            <a:noAutofit/>
          </a:bodyPr>
          <a:lstStyle>
            <a:lvl4pPr marL="1371600" indent="0">
              <a:buNone/>
              <a:defRPr/>
            </a:lvl4pPr>
            <a:lvl5pPr marL="0" indent="0"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4"/>
            <a:r>
              <a:rPr lang="da-DK" dirty="0"/>
              <a:t>Logo holder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6093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07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630555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2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/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6386384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84033" y="1464331"/>
            <a:ext cx="3869767" cy="2633276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23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3963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5238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38200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39475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38200" y="1438275"/>
            <a:ext cx="10515601" cy="47370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14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45788" cy="68579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6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38275"/>
            <a:ext cx="1830388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a-DK" dirty="0"/>
              <a:t>00.00-00.00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15186" y="1439863"/>
            <a:ext cx="8138614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Clarck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78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6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49" r:id="rId3"/>
    <p:sldLayoutId id="2147483666" r:id="rId4"/>
    <p:sldLayoutId id="2147483667" r:id="rId5"/>
    <p:sldLayoutId id="2147483670" r:id="rId6"/>
    <p:sldLayoutId id="2147483668" r:id="rId7"/>
    <p:sldLayoutId id="2147483669" r:id="rId8"/>
    <p:sldLayoutId id="2147483661" r:id="rId9"/>
    <p:sldLayoutId id="2147483664" r:id="rId10"/>
    <p:sldLayoutId id="2147483665" r:id="rId11"/>
    <p:sldLayoutId id="2147483650" r:id="rId12"/>
    <p:sldLayoutId id="214748367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4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2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8" userDrawn="1">
          <p15:clr>
            <a:srgbClr val="F26B43"/>
          </p15:clr>
        </p15:guide>
        <p15:guide id="2" pos="3971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52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906" userDrawn="1">
          <p15:clr>
            <a:srgbClr val="F26B43"/>
          </p15:clr>
        </p15:guide>
        <p15:guide id="8" orient="horz" pos="3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eger.dk/sites/default/files/yl_arbejdsmiljoeundersoegelse_2019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jdsmiljoweb.dk/media/5336308/sunde-arbejdstidsrytmer-web-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jdsmiljoweb.dk/media/5336308/sunde-arbejdstidsrytmer-web-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itysafety.bmj.com/content/27/8/65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qualitysafety.bmj.com/content/27/8/655%23aff-2" TargetMode="External"/><Relationship Id="rId5" Type="http://schemas.openxmlformats.org/officeDocument/2006/relationships/hyperlink" Target="https://qualitysafety.bmj.com/content/27/8/655%23aff-1" TargetMode="External"/><Relationship Id="rId4" Type="http://schemas.openxmlformats.org/officeDocument/2006/relationships/hyperlink" Target="https://www.ics.uci.edu/~gmark/CHI2005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fk\Downloads\Hallo-undgaa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7">
            <a:extLst>
              <a:ext uri="{FF2B5EF4-FFF2-40B4-BE49-F238E27FC236}">
                <a16:creationId xmlns:a16="http://schemas.microsoft.com/office/drawing/2014/main" id="{E328929A-EF95-4938-84A8-C6212200CF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/>
          <a:stretch/>
        </p:blipFill>
        <p:spPr>
          <a:xfrm>
            <a:off x="0" y="-1"/>
            <a:ext cx="12446003" cy="6858001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128147D-5BC6-4F26-8304-C40E6B45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b="1" dirty="0">
                <a:solidFill>
                  <a:srgbClr val="00B050"/>
                </a:solidFill>
                <a:latin typeface="Titillium" panose="00000500000000000000" pitchFamily="50" charset="0"/>
              </a:rPr>
              <a:t>Afbrydelser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FEE6968-FB6E-47FB-9104-2660B2C19345}"/>
              </a:ext>
            </a:extLst>
          </p:cNvPr>
          <p:cNvSpPr/>
          <p:nvPr/>
        </p:nvSpPr>
        <p:spPr>
          <a:xfrm>
            <a:off x="314325" y="5493802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3100" dirty="0">
                <a:solidFill>
                  <a:schemeClr val="bg1"/>
                </a:solidFill>
                <a:latin typeface="Titillium" panose="00000500000000000000" pitchFamily="50" charset="0"/>
              </a:rPr>
              <a:t>Yngre Læger 2019 </a:t>
            </a:r>
            <a:br>
              <a:rPr lang="da-DK" sz="3100" dirty="0">
                <a:solidFill>
                  <a:schemeClr val="bg1"/>
                </a:solidFill>
                <a:latin typeface="Titillium" panose="00000500000000000000" pitchFamily="50" charset="0"/>
              </a:rPr>
            </a:br>
            <a:r>
              <a:rPr lang="da-DK" sz="3100" dirty="0">
                <a:solidFill>
                  <a:schemeClr val="bg1"/>
                </a:solidFill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Tryk her og læs hele undersøgelsen</a:t>
            </a:r>
            <a:endParaRPr lang="da-DK" sz="3100" dirty="0">
              <a:solidFill>
                <a:schemeClr val="bg1"/>
              </a:solidFill>
              <a:latin typeface="Titillium" panose="00000500000000000000" pitchFamily="50" charset="0"/>
            </a:endParaRP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41BD541-7BE1-4F83-924F-461014571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4541" y="5425888"/>
            <a:ext cx="1407458" cy="1432111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78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674FF-5DBF-4596-B333-3435B6DF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Tal om jeres behov og arbejdsrytmer</a:t>
            </a:r>
          </a:p>
        </p:txBody>
      </p:sp>
      <p:pic>
        <p:nvPicPr>
          <p:cNvPr id="4" name="Pladsholder til billede 5">
            <a:hlinkClick r:id="rId3"/>
            <a:extLst>
              <a:ext uri="{FF2B5EF4-FFF2-40B4-BE49-F238E27FC236}">
                <a16:creationId xmlns:a16="http://schemas.microsoft.com/office/drawing/2014/main" id="{066BC977-9FFF-4B78-B848-B00FD1C5C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535" t="16038" r="23555" b="6493"/>
          <a:stretch/>
        </p:blipFill>
        <p:spPr>
          <a:xfrm>
            <a:off x="1803446" y="1224502"/>
            <a:ext cx="6825756" cy="54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51DDF-AFEE-42F7-9F40-94149B8B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Gode råd og 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123A82-0D8A-4150-ACA7-21E63F38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34"/>
            <a:ext cx="10515600" cy="519483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Tal sammen om hvornår vi afbryder – Skab fælles forståelse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Overvej om du kan finde en midlertidig løsning eller samle et par spørgsmål ”til bunke”?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Overvej om det kan vente: #”Kan det vente, Bente?”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Overvej hvor vigtigt det er lige nu: #”Er det vigtigt, Viktor?”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Sunde arbejdstidsrytmer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Sæt grænser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Brug naturlige pauser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Undgå ”forstyrrelser”=uhensigtsmæssige afbrydelse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Indretning af arbejdspladsen og tilrettelæggelsen af arbejdet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der fremmer arbejdsro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0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610761F-809E-4576-94F1-A324125F2ED3}"/>
              </a:ext>
            </a:extLst>
          </p:cNvPr>
          <p:cNvSpPr txBox="1"/>
          <p:nvPr/>
        </p:nvSpPr>
        <p:spPr>
          <a:xfrm>
            <a:off x="4985877" y="4915815"/>
            <a:ext cx="231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50838E-8ECF-45F8-ACFF-BC3832F5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079" y="1869553"/>
            <a:ext cx="7656402" cy="46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b="1" dirty="0">
                <a:latin typeface="Titillium" panose="00000500000000000000" pitchFamily="50" charset="0"/>
              </a:rPr>
            </a:br>
            <a:r>
              <a:rPr lang="da-DK" sz="2800" b="1" dirty="0"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610761F-809E-4576-94F1-A324125F2ED3}"/>
              </a:ext>
            </a:extLst>
          </p:cNvPr>
          <p:cNvSpPr txBox="1"/>
          <p:nvPr/>
        </p:nvSpPr>
        <p:spPr>
          <a:xfrm>
            <a:off x="4985877" y="4915815"/>
            <a:ext cx="2317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br>
              <a:rPr lang="da-DK" dirty="0"/>
            </a:br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D1D7B5-7670-41C1-BA68-AB444C1CA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2166" y="1897504"/>
            <a:ext cx="65246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10150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Arbejdsmiljøet og især travlhed har betydning for stress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610761F-809E-4576-94F1-A324125F2ED3}"/>
              </a:ext>
            </a:extLst>
          </p:cNvPr>
          <p:cNvSpPr txBox="1"/>
          <p:nvPr/>
        </p:nvSpPr>
        <p:spPr>
          <a:xfrm>
            <a:off x="4904324" y="4467978"/>
            <a:ext cx="2317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br>
              <a:rPr lang="da-DK" dirty="0"/>
            </a:b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360AD7-64B2-41CA-986A-81DECF80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565" y="1493387"/>
            <a:ext cx="7924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1BCE5-35DD-4505-9A64-7CF6683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7" y="369305"/>
            <a:ext cx="11241506" cy="859376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Arbejdsmiljøet påvirker behandlingskvalitet og patientsikkerhed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2A1D356-745A-404A-AD69-CDA225DEB285}"/>
              </a:ext>
            </a:extLst>
          </p:cNvPr>
          <p:cNvSpPr txBox="1"/>
          <p:nvPr/>
        </p:nvSpPr>
        <p:spPr>
          <a:xfrm>
            <a:off x="1944871" y="2182824"/>
            <a:ext cx="2317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br>
              <a:rPr lang="da-DK" dirty="0"/>
            </a:b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F1588CE-A437-4DBD-881B-75092274A89E}"/>
              </a:ext>
            </a:extLst>
          </p:cNvPr>
          <p:cNvSpPr txBox="1"/>
          <p:nvPr/>
        </p:nvSpPr>
        <p:spPr>
          <a:xfrm>
            <a:off x="7929926" y="2212940"/>
            <a:ext cx="2317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Behandlings- kvalitet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61DEE4D-7A41-4B69-87CF-D28E464BA457}"/>
              </a:ext>
            </a:extLst>
          </p:cNvPr>
          <p:cNvSpPr txBox="1"/>
          <p:nvPr/>
        </p:nvSpPr>
        <p:spPr>
          <a:xfrm>
            <a:off x="4767678" y="4699467"/>
            <a:ext cx="23172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Patient- sikkerhed</a:t>
            </a:r>
            <a:br>
              <a:rPr lang="da-DK" dirty="0"/>
            </a:b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0BB6C-44F5-436F-8660-8E48D470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170" y="1364927"/>
            <a:ext cx="7577659" cy="46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3FF00-833C-4404-81A5-53E06A96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Særligt om afbrydelser – Hvad viser undersøgelsen?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481CD-4503-42EC-94B6-B23DDA51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Halvdelen af yngre læger oplever i høj eller meget høj grad, at afbrydelser går ud over deres produktivitet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Over 2/3 oplever, at det går ud over fagligheden, når de bliver afbrudt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1/4 oplever i høj eller meget høj grad, at de har svært ved at genvinde koncentrationen efter afbrydelser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1/4 af yngre læger mener i høj eller meget høj grad, at tilrettelæggelsen af arbejdet fører til unødvendige afbrydelser</a:t>
            </a:r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	MEN…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2/3 mener der er mulighed for forbedring (i nogen, høj eller meget høj grad)</a:t>
            </a:r>
          </a:p>
        </p:txBody>
      </p:sp>
    </p:spTree>
    <p:extLst>
      <p:ext uri="{BB962C8B-B14F-4D97-AF65-F5344CB8AC3E}">
        <p14:creationId xmlns:p14="http://schemas.microsoft.com/office/powerpoint/2010/main" val="25913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E5209-A426-41AE-B3C2-07E2EB92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859376"/>
          </a:xfrm>
        </p:spPr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Konsekvenser af afbrydelser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E46FA-C407-4C4A-88EF-FF1D51C7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52046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Afbrydelser kan medføre fejl, fx tredobles risikoen for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fejlordinationer</a:t>
            </a:r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Afbrydelser går ud over produktiviteten, - fx kan det tage op til 25 minutter at genvinde fokus på en koncentrationskrævende opgave efter en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afbrydelse</a:t>
            </a:r>
            <a:endParaRPr lang="da-DK" dirty="0"/>
          </a:p>
          <a:p>
            <a:pPr marL="0" indent="0">
              <a:buNone/>
            </a:pPr>
            <a:endParaRPr lang="da-DK" sz="2200" b="1" dirty="0"/>
          </a:p>
          <a:p>
            <a:endParaRPr lang="da-DK" sz="1100" b="1" dirty="0">
              <a:latin typeface="Titillium" panose="00000500000000000000" pitchFamily="50" charset="0"/>
            </a:endParaRPr>
          </a:p>
          <a:p>
            <a:endParaRPr lang="da-DK" sz="1100" b="1" dirty="0">
              <a:latin typeface="Titillium" panose="00000500000000000000" pitchFamily="50" charset="0"/>
            </a:endParaRPr>
          </a:p>
          <a:p>
            <a:endParaRPr lang="da-DK" sz="11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sz="11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sz="11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sz="11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sz="1100" b="1" dirty="0">
              <a:latin typeface="Titillium" panose="00000500000000000000" pitchFamily="50" charset="0"/>
            </a:endParaRPr>
          </a:p>
          <a:p>
            <a:r>
              <a:rPr lang="da-DK" sz="1100" b="1" dirty="0">
                <a:latin typeface="Titillium" panose="00000500000000000000" pitchFamily="50" charset="0"/>
              </a:rPr>
              <a:t>Kilder: </a:t>
            </a:r>
            <a:r>
              <a:rPr lang="en-US" sz="1100" dirty="0">
                <a:latin typeface="Titillium" panose="00000500000000000000" pitchFamily="50" charset="0"/>
              </a:rPr>
              <a:t>Task errors by emergency physicians are associated with interruptions, multitasking, fatigue and working memory capacity: a prospective, direct observation study, Johanna I Westbrook</a:t>
            </a:r>
            <a:r>
              <a:rPr lang="en-US" sz="1100" dirty="0">
                <a:latin typeface="Titillium" panose="00000500000000000000" pitchFamily="50" charset="0"/>
                <a:hlinkClick r:id="rId5"/>
              </a:rPr>
              <a:t>1</a:t>
            </a:r>
            <a:r>
              <a:rPr lang="en-US" sz="1100" dirty="0">
                <a:latin typeface="Titillium" panose="00000500000000000000" pitchFamily="50" charset="0"/>
              </a:rPr>
              <a:t>, Magdalena Z Raban</a:t>
            </a:r>
            <a:r>
              <a:rPr lang="en-US" sz="1100" dirty="0">
                <a:latin typeface="Titillium" panose="00000500000000000000" pitchFamily="50" charset="0"/>
                <a:hlinkClick r:id="rId5"/>
              </a:rPr>
              <a:t>1</a:t>
            </a:r>
            <a:r>
              <a:rPr lang="en-US" sz="1100" dirty="0">
                <a:latin typeface="Titillium" panose="00000500000000000000" pitchFamily="50" charset="0"/>
              </a:rPr>
              <a:t>, Scott R Walter</a:t>
            </a:r>
            <a:r>
              <a:rPr lang="en-US" sz="1100" dirty="0">
                <a:latin typeface="Titillium" panose="00000500000000000000" pitchFamily="50" charset="0"/>
                <a:hlinkClick r:id="rId5"/>
              </a:rPr>
              <a:t>1</a:t>
            </a:r>
            <a:r>
              <a:rPr lang="en-US" sz="1100" dirty="0">
                <a:latin typeface="Titillium" panose="00000500000000000000" pitchFamily="50" charset="0"/>
              </a:rPr>
              <a:t>, Heather Douglas</a:t>
            </a:r>
            <a:r>
              <a:rPr lang="en-US" sz="1100" dirty="0">
                <a:latin typeface="Titillium" panose="00000500000000000000" pitchFamily="50" charset="0"/>
                <a:hlinkClick r:id="rId6"/>
              </a:rPr>
              <a:t>2</a:t>
            </a:r>
            <a:r>
              <a:rPr lang="en-US" sz="1100" dirty="0">
                <a:latin typeface="Titillium" panose="00000500000000000000" pitchFamily="50" charset="0"/>
              </a:rPr>
              <a:t> BMJ 2018</a:t>
            </a:r>
          </a:p>
          <a:p>
            <a:r>
              <a:rPr lang="en-US" sz="1100" dirty="0">
                <a:latin typeface="Titillium" panose="00000500000000000000" pitchFamily="50" charset="0"/>
              </a:rPr>
              <a:t>No Task Left Behind? Examining the Nature of Fragmented Work Gloria Mark, Victor M. Gonzalez, Justin Harris Donald Bren School of Information and Computer Science</a:t>
            </a:r>
            <a:endParaRPr lang="da-DK" sz="1100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sz="29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BFC25C-7EC4-4644-9161-423FF9D0AB4B}"/>
              </a:ext>
            </a:extLst>
          </p:cNvPr>
          <p:cNvSpPr/>
          <p:nvPr/>
        </p:nvSpPr>
        <p:spPr>
          <a:xfrm>
            <a:off x="986447" y="5150735"/>
            <a:ext cx="10367353" cy="1250066"/>
          </a:xfrm>
          <a:prstGeom prst="rect">
            <a:avLst/>
          </a:prstGeom>
          <a:noFill/>
          <a:ln w="28575"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6B005-3575-47D9-BCC0-61061ABC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5"/>
          </a:xfrm>
        </p:spPr>
        <p:txBody>
          <a:bodyPr/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Hvad kan vi gøre for at minimere afbrydelser?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A0782B-AD5B-4152-B911-E4031330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59928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parvis i 5 minutter: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”Hvad er en nødvendig afbrydelse hos os?”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”Hvornår oplever vi afbrydelser mest forstyrrende?”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”Hvordan kan vi minimere uhensigtsmæssige afbrydelser?”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”Husker vi at stoppe op, og tænke os om, inden vi selv afbryder?”</a:t>
            </a:r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Pointen er at få øje på, hvor der er potentialer for forbedring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i grupper af 3-4 kolleger i 5 minutter: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Hvilke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konkrete tiltag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kan og bør udformes og forankres på afdelingen?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Hvordan kan arbejdet tilrettelægges på en mere hensigtsmæssig måde?</a:t>
            </a:r>
          </a:p>
          <a:p>
            <a:pPr lvl="1" indent="0">
              <a:buNone/>
            </a:pPr>
            <a:endParaRPr lang="da-DK" i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Saml op i plenum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Sæt en ansvarlig for de konkrete tiltag og aftal,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hvornår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 I drøfter en eventuel justering af tiltag.</a:t>
            </a:r>
          </a:p>
        </p:txBody>
      </p:sp>
    </p:spTree>
    <p:extLst>
      <p:ext uri="{BB962C8B-B14F-4D97-AF65-F5344CB8AC3E}">
        <p14:creationId xmlns:p14="http://schemas.microsoft.com/office/powerpoint/2010/main" val="5515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2A911-BDB7-4AA4-A880-8225E750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Hvilke regler kan I sætte op for afbrydelser?</a:t>
            </a:r>
          </a:p>
        </p:txBody>
      </p:sp>
      <p:pic>
        <p:nvPicPr>
          <p:cNvPr id="6" name="Billede 5">
            <a:hlinkClick r:id="rId3"/>
            <a:extLst>
              <a:ext uri="{FF2B5EF4-FFF2-40B4-BE49-F238E27FC236}">
                <a16:creationId xmlns:a16="http://schemas.microsoft.com/office/drawing/2014/main" id="{B18F78FA-E476-49EE-8786-AFB7C37A2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34" y="952387"/>
            <a:ext cx="9062319" cy="58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 PP skabelon med nyt billede nr.4.potx" id="{3E26BBFE-F32D-4AF7-ABFC-A5AB8CF627CB}" vid="{EE7D8FD6-88F8-4BE4-ADF7-F4E7076EAF6A}"/>
    </a:ext>
  </a:extLst>
</a:theme>
</file>

<file path=ppt/theme/theme2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c8d9f79189fd4d2381221256b23aff0c</Template>
  <TotalTime>1103</TotalTime>
  <Words>821</Words>
  <Application>Microsoft Office PowerPoint</Application>
  <PresentationFormat>Widescreen</PresentationFormat>
  <Paragraphs>99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Titillium</vt:lpstr>
      <vt:lpstr>Trebuchet MS</vt:lpstr>
      <vt:lpstr>Wingdings</vt:lpstr>
      <vt:lpstr>Office-tema</vt:lpstr>
      <vt:lpstr>Afbrydelser</vt:lpstr>
      <vt:lpstr> </vt:lpstr>
      <vt:lpstr> </vt:lpstr>
      <vt:lpstr> </vt:lpstr>
      <vt:lpstr>Arbejdsmiljøet påvirker behandlingskvalitet og patientsikkerhed</vt:lpstr>
      <vt:lpstr>Særligt om afbrydelser – Hvad viser undersøgelsen?</vt:lpstr>
      <vt:lpstr>Konsekvenser af afbrydelser</vt:lpstr>
      <vt:lpstr>Hvad kan vi gøre for at minimere afbrydelser?</vt:lpstr>
      <vt:lpstr>Hvilke regler kan I sætte op for afbrydelser?</vt:lpstr>
      <vt:lpstr>Tal om jeres behov og arbejdsrytmer</vt:lpstr>
      <vt:lpstr>Gode råd og inspiration</vt:lpstr>
      <vt:lpstr>PowerPoint-præsentation</vt:lpstr>
    </vt:vector>
  </TitlesOfParts>
  <Company>DADL.dk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Elisabeth Pedersen</dc:creator>
  <cp:lastModifiedBy>Sofia Pedersen</cp:lastModifiedBy>
  <cp:revision>83</cp:revision>
  <dcterms:created xsi:type="dcterms:W3CDTF">2019-06-26T07:58:18Z</dcterms:created>
  <dcterms:modified xsi:type="dcterms:W3CDTF">2022-09-15T12:29:29Z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da-DK</vt:lpwstr>
  </property>
</Properties>
</file>