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261" r:id="rId2"/>
    <p:sldId id="279" r:id="rId3"/>
    <p:sldId id="281" r:id="rId4"/>
    <p:sldId id="284" r:id="rId5"/>
    <p:sldId id="283" r:id="rId6"/>
    <p:sldId id="288" r:id="rId7"/>
    <p:sldId id="285" r:id="rId8"/>
    <p:sldId id="280" r:id="rId9"/>
  </p:sldIdLst>
  <p:sldSz cx="9144000" cy="6858000" type="screen4x3"/>
  <p:notesSz cx="6797675" cy="9926638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C6EFCE"/>
    <a:srgbClr val="8DBD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 til typografi 1 - Marker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ema til typografi 1 - Markering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ema til typografi 1 - Markering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Lyst layou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llemlayou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33" autoAdjust="0"/>
    <p:restoredTop sz="86433" autoAdjust="0"/>
  </p:normalViewPr>
  <p:slideViewPr>
    <p:cSldViewPr>
      <p:cViewPr varScale="1">
        <p:scale>
          <a:sx n="86" d="100"/>
          <a:sy n="86" d="100"/>
        </p:scale>
        <p:origin x="122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6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60B236-CFDB-D44B-933A-D4CEA6708026}" type="doc">
      <dgm:prSet loTypeId="urn:microsoft.com/office/officeart/2005/8/layout/cycle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708C0EE8-BE28-CB4D-82F5-716B15191AD5}">
      <dgm:prSet phldrT="[Tekst]" custT="1"/>
      <dgm:spPr/>
      <dgm:t>
        <a:bodyPr/>
        <a:lstStyle/>
        <a:p>
          <a:r>
            <a:rPr lang="da-DK" sz="1000" dirty="0">
              <a:solidFill>
                <a:schemeClr val="accent4"/>
              </a:solidFill>
            </a:rPr>
            <a:t>Sygehus afdeling</a:t>
          </a:r>
        </a:p>
      </dgm:t>
    </dgm:pt>
    <dgm:pt modelId="{32D703F9-1BBD-6B44-88DB-DECF1A57C476}" type="parTrans" cxnId="{62325829-A915-B74F-8203-E9B3B131457D}">
      <dgm:prSet/>
      <dgm:spPr/>
      <dgm:t>
        <a:bodyPr/>
        <a:lstStyle/>
        <a:p>
          <a:endParaRPr lang="da-DK"/>
        </a:p>
      </dgm:t>
    </dgm:pt>
    <dgm:pt modelId="{BD24F973-BC2D-3140-A011-677895607EB2}" type="sibTrans" cxnId="{62325829-A915-B74F-8203-E9B3B131457D}">
      <dgm:prSet/>
      <dgm:spPr/>
      <dgm:t>
        <a:bodyPr/>
        <a:lstStyle/>
        <a:p>
          <a:endParaRPr lang="da-DK"/>
        </a:p>
      </dgm:t>
    </dgm:pt>
    <dgm:pt modelId="{FFCF7D56-839F-BD44-B49B-819CA1C467C1}">
      <dgm:prSet phldrT="[Tekst]" custT="1"/>
      <dgm:spPr/>
      <dgm:t>
        <a:bodyPr/>
        <a:lstStyle/>
        <a:p>
          <a:r>
            <a:rPr lang="da-DK" sz="1000" dirty="0">
              <a:solidFill>
                <a:schemeClr val="accent4"/>
              </a:solidFill>
            </a:rPr>
            <a:t>Speciallæge</a:t>
          </a:r>
        </a:p>
        <a:p>
          <a:r>
            <a:rPr lang="da-DK" sz="1000" dirty="0">
              <a:solidFill>
                <a:schemeClr val="accent4"/>
              </a:solidFill>
            </a:rPr>
            <a:t>visitator</a:t>
          </a:r>
        </a:p>
      </dgm:t>
    </dgm:pt>
    <dgm:pt modelId="{E7F29AD1-3D44-2744-84F1-227EE97B0506}" type="parTrans" cxnId="{9B6CC05D-BC60-3D4E-8F76-E2DF236440A5}">
      <dgm:prSet/>
      <dgm:spPr/>
      <dgm:t>
        <a:bodyPr/>
        <a:lstStyle/>
        <a:p>
          <a:endParaRPr lang="da-DK"/>
        </a:p>
      </dgm:t>
    </dgm:pt>
    <dgm:pt modelId="{CD0FB60A-2754-324F-B174-BA35454C939B}" type="sibTrans" cxnId="{9B6CC05D-BC60-3D4E-8F76-E2DF236440A5}">
      <dgm:prSet/>
      <dgm:spPr/>
      <dgm:t>
        <a:bodyPr/>
        <a:lstStyle/>
        <a:p>
          <a:endParaRPr lang="da-DK"/>
        </a:p>
      </dgm:t>
    </dgm:pt>
    <dgm:pt modelId="{FEFFABB8-B79C-134B-9F20-4C256E84AFF6}">
      <dgm:prSet phldrT="[Tekst]" custT="1"/>
      <dgm:spPr/>
      <dgm:t>
        <a:bodyPr/>
        <a:lstStyle/>
        <a:p>
          <a:r>
            <a:rPr lang="da-DK" sz="1000" dirty="0">
              <a:solidFill>
                <a:schemeClr val="accent4"/>
              </a:solidFill>
            </a:rPr>
            <a:t>Praktiserende speciallæge</a:t>
          </a:r>
        </a:p>
      </dgm:t>
    </dgm:pt>
    <dgm:pt modelId="{6356155D-1156-214F-B5B7-680DB8A26C1A}" type="parTrans" cxnId="{29F17E10-23D9-9F48-BC5D-E8AA4A5D40C7}">
      <dgm:prSet/>
      <dgm:spPr/>
      <dgm:t>
        <a:bodyPr/>
        <a:lstStyle/>
        <a:p>
          <a:endParaRPr lang="da-DK"/>
        </a:p>
      </dgm:t>
    </dgm:pt>
    <dgm:pt modelId="{9B01F3DE-BAA0-C24B-9B7E-D05477B8414C}" type="sibTrans" cxnId="{29F17E10-23D9-9F48-BC5D-E8AA4A5D40C7}">
      <dgm:prSet/>
      <dgm:spPr/>
      <dgm:t>
        <a:bodyPr/>
        <a:lstStyle/>
        <a:p>
          <a:endParaRPr lang="da-DK"/>
        </a:p>
      </dgm:t>
    </dgm:pt>
    <dgm:pt modelId="{8D118EB3-E554-DF4D-BE44-9F9226162B23}">
      <dgm:prSet phldrT="[Tekst]" custT="1"/>
      <dgm:spPr/>
      <dgm:t>
        <a:bodyPr/>
        <a:lstStyle/>
        <a:p>
          <a:r>
            <a:rPr lang="da-DK" sz="1000" dirty="0">
              <a:solidFill>
                <a:schemeClr val="accent4"/>
              </a:solidFill>
            </a:rPr>
            <a:t>Patient kontaktes og behandles</a:t>
          </a:r>
        </a:p>
      </dgm:t>
    </dgm:pt>
    <dgm:pt modelId="{786EC806-6478-3D43-BE61-276AE7933C96}" type="parTrans" cxnId="{C710C48B-A36C-134E-A145-3B8476438328}">
      <dgm:prSet/>
      <dgm:spPr/>
      <dgm:t>
        <a:bodyPr/>
        <a:lstStyle/>
        <a:p>
          <a:endParaRPr lang="da-DK"/>
        </a:p>
      </dgm:t>
    </dgm:pt>
    <dgm:pt modelId="{28A457CA-174B-1640-9C6E-56441F5F5CBF}" type="sibTrans" cxnId="{C710C48B-A36C-134E-A145-3B8476438328}">
      <dgm:prSet/>
      <dgm:spPr/>
      <dgm:t>
        <a:bodyPr/>
        <a:lstStyle/>
        <a:p>
          <a:endParaRPr lang="da-DK"/>
        </a:p>
      </dgm:t>
    </dgm:pt>
    <dgm:pt modelId="{3876CBF2-32D0-2846-8C6E-5A138DE8D250}">
      <dgm:prSet phldrT="[Tekst]" custT="1"/>
      <dgm:spPr/>
      <dgm:t>
        <a:bodyPr/>
        <a:lstStyle/>
        <a:p>
          <a:r>
            <a:rPr lang="da-DK" sz="1000" dirty="0">
              <a:solidFill>
                <a:schemeClr val="accent4"/>
              </a:solidFill>
            </a:rPr>
            <a:t>Patient kontrolleres eller afsluttes</a:t>
          </a:r>
        </a:p>
      </dgm:t>
    </dgm:pt>
    <dgm:pt modelId="{DFC28EF3-1C81-1542-8DBE-A76D79E3277F}" type="parTrans" cxnId="{4765A0D2-A54E-8D44-8700-C120120A73F0}">
      <dgm:prSet/>
      <dgm:spPr/>
      <dgm:t>
        <a:bodyPr/>
        <a:lstStyle/>
        <a:p>
          <a:endParaRPr lang="da-DK"/>
        </a:p>
      </dgm:t>
    </dgm:pt>
    <dgm:pt modelId="{2FA6DF0E-A025-244F-B607-A8CA79E1F521}" type="sibTrans" cxnId="{4765A0D2-A54E-8D44-8700-C120120A73F0}">
      <dgm:prSet/>
      <dgm:spPr>
        <a:noFill/>
      </dgm:spPr>
      <dgm:t>
        <a:bodyPr/>
        <a:lstStyle/>
        <a:p>
          <a:endParaRPr lang="da-DK" dirty="0"/>
        </a:p>
      </dgm:t>
    </dgm:pt>
    <dgm:pt modelId="{F255BB6B-EAA9-9742-AD11-95C9799B8112}">
      <dgm:prSet custT="1"/>
      <dgm:spPr/>
      <dgm:t>
        <a:bodyPr/>
        <a:lstStyle/>
        <a:p>
          <a:r>
            <a:rPr lang="da-DK" sz="1000" dirty="0">
              <a:solidFill>
                <a:schemeClr val="accent4"/>
              </a:solidFill>
            </a:rPr>
            <a:t>Få patienter genhenvises til sygehus</a:t>
          </a:r>
        </a:p>
      </dgm:t>
    </dgm:pt>
    <dgm:pt modelId="{9E8903B9-8EF8-0A4C-8622-CD7146BAEB9F}" type="parTrans" cxnId="{6FAAA02E-DD3E-124C-94FC-F4E31EB9CA8B}">
      <dgm:prSet/>
      <dgm:spPr/>
      <dgm:t>
        <a:bodyPr/>
        <a:lstStyle/>
        <a:p>
          <a:endParaRPr lang="da-DK"/>
        </a:p>
      </dgm:t>
    </dgm:pt>
    <dgm:pt modelId="{C0DA82EA-87EC-7E49-9065-175DE33AE687}" type="sibTrans" cxnId="{6FAAA02E-DD3E-124C-94FC-F4E31EB9CA8B}">
      <dgm:prSet/>
      <dgm:spPr>
        <a:noFill/>
      </dgm:spPr>
      <dgm:t>
        <a:bodyPr/>
        <a:lstStyle/>
        <a:p>
          <a:endParaRPr lang="da-DK"/>
        </a:p>
      </dgm:t>
    </dgm:pt>
    <dgm:pt modelId="{DB588092-C3DC-3D41-886B-4AEA6AF93A9B}" type="pres">
      <dgm:prSet presAssocID="{0E60B236-CFDB-D44B-933A-D4CEA6708026}" presName="cycle" presStyleCnt="0">
        <dgm:presLayoutVars>
          <dgm:dir/>
          <dgm:resizeHandles val="exact"/>
        </dgm:presLayoutVars>
      </dgm:prSet>
      <dgm:spPr/>
    </dgm:pt>
    <dgm:pt modelId="{46911E86-FCE0-CB4F-9C27-3C39810BAC22}" type="pres">
      <dgm:prSet presAssocID="{708C0EE8-BE28-CB4D-82F5-716B15191AD5}" presName="node" presStyleLbl="node1" presStyleIdx="0" presStyleCnt="6" custRadScaleRad="171114" custRadScaleInc="-339708">
        <dgm:presLayoutVars>
          <dgm:bulletEnabled val="1"/>
        </dgm:presLayoutVars>
      </dgm:prSet>
      <dgm:spPr/>
    </dgm:pt>
    <dgm:pt modelId="{C0156C97-2093-4841-BDD1-BC2410A05775}" type="pres">
      <dgm:prSet presAssocID="{BD24F973-BC2D-3140-A011-677895607EB2}" presName="sibTrans" presStyleLbl="sibTrans2D1" presStyleIdx="0" presStyleCnt="6"/>
      <dgm:spPr/>
    </dgm:pt>
    <dgm:pt modelId="{E231678C-9572-7B49-85E2-72CADA417C44}" type="pres">
      <dgm:prSet presAssocID="{BD24F973-BC2D-3140-A011-677895607EB2}" presName="connectorText" presStyleLbl="sibTrans2D1" presStyleIdx="0" presStyleCnt="6"/>
      <dgm:spPr/>
    </dgm:pt>
    <dgm:pt modelId="{00435F9A-1CC0-2E47-87CE-3CEC4356F7BF}" type="pres">
      <dgm:prSet presAssocID="{FFCF7D56-839F-BD44-B49B-819CA1C467C1}" presName="node" presStyleLbl="node1" presStyleIdx="1" presStyleCnt="6" custRadScaleRad="132612" custRadScaleInc="-394308">
        <dgm:presLayoutVars>
          <dgm:bulletEnabled val="1"/>
        </dgm:presLayoutVars>
      </dgm:prSet>
      <dgm:spPr/>
    </dgm:pt>
    <dgm:pt modelId="{D6A45F3B-DBD6-7A43-B3F8-C41D859833B5}" type="pres">
      <dgm:prSet presAssocID="{CD0FB60A-2754-324F-B174-BA35454C939B}" presName="sibTrans" presStyleLbl="sibTrans2D1" presStyleIdx="1" presStyleCnt="6"/>
      <dgm:spPr/>
    </dgm:pt>
    <dgm:pt modelId="{F084D69D-77C2-604A-B620-B33E9CB6BC30}" type="pres">
      <dgm:prSet presAssocID="{CD0FB60A-2754-324F-B174-BA35454C939B}" presName="connectorText" presStyleLbl="sibTrans2D1" presStyleIdx="1" presStyleCnt="6"/>
      <dgm:spPr/>
    </dgm:pt>
    <dgm:pt modelId="{472D7C4D-A922-364B-A232-840A2BA7D277}" type="pres">
      <dgm:prSet presAssocID="{FEFFABB8-B79C-134B-9F20-4C256E84AFF6}" presName="node" presStyleLbl="node1" presStyleIdx="2" presStyleCnt="6" custRadScaleRad="99325" custRadScaleInc="-412733">
        <dgm:presLayoutVars>
          <dgm:bulletEnabled val="1"/>
        </dgm:presLayoutVars>
      </dgm:prSet>
      <dgm:spPr/>
    </dgm:pt>
    <dgm:pt modelId="{F3FE422C-FAD2-6842-91D6-41DEE9AAFF06}" type="pres">
      <dgm:prSet presAssocID="{9B01F3DE-BAA0-C24B-9B7E-D05477B8414C}" presName="sibTrans" presStyleLbl="sibTrans2D1" presStyleIdx="2" presStyleCnt="6" custLinFactNeighborX="29009" custLinFactNeighborY="-31883"/>
      <dgm:spPr/>
    </dgm:pt>
    <dgm:pt modelId="{9340162B-EFC5-F54A-85E4-34916AC1DC63}" type="pres">
      <dgm:prSet presAssocID="{9B01F3DE-BAA0-C24B-9B7E-D05477B8414C}" presName="connectorText" presStyleLbl="sibTrans2D1" presStyleIdx="2" presStyleCnt="6"/>
      <dgm:spPr/>
    </dgm:pt>
    <dgm:pt modelId="{37BDE2A0-C244-0A42-A791-77328A34AF14}" type="pres">
      <dgm:prSet presAssocID="{8D118EB3-E554-DF4D-BE44-9F9226162B23}" presName="node" presStyleLbl="node1" presStyleIdx="3" presStyleCnt="6" custRadScaleRad="120134" custRadScaleInc="-379708">
        <dgm:presLayoutVars>
          <dgm:bulletEnabled val="1"/>
        </dgm:presLayoutVars>
      </dgm:prSet>
      <dgm:spPr/>
    </dgm:pt>
    <dgm:pt modelId="{410CD775-AADD-604F-8F87-57BA589F0552}" type="pres">
      <dgm:prSet presAssocID="{28A457CA-174B-1640-9C6E-56441F5F5CBF}" presName="sibTrans" presStyleLbl="sibTrans2D1" presStyleIdx="3" presStyleCnt="6" custAng="21316679" custScaleX="153370" custScaleY="81724" custLinFactNeighborX="34919" custLinFactNeighborY="-1943"/>
      <dgm:spPr/>
    </dgm:pt>
    <dgm:pt modelId="{244632A4-A5F9-E242-8AD9-4081BC8C7A31}" type="pres">
      <dgm:prSet presAssocID="{28A457CA-174B-1640-9C6E-56441F5F5CBF}" presName="connectorText" presStyleLbl="sibTrans2D1" presStyleIdx="3" presStyleCnt="6"/>
      <dgm:spPr/>
    </dgm:pt>
    <dgm:pt modelId="{1C544737-22BE-CD4C-9344-D126C0A59501}" type="pres">
      <dgm:prSet presAssocID="{3876CBF2-32D0-2846-8C6E-5A138DE8D250}" presName="node" presStyleLbl="node1" presStyleIdx="4" presStyleCnt="6" custRadScaleRad="166090" custRadScaleInc="-449125">
        <dgm:presLayoutVars>
          <dgm:bulletEnabled val="1"/>
        </dgm:presLayoutVars>
      </dgm:prSet>
      <dgm:spPr/>
    </dgm:pt>
    <dgm:pt modelId="{412D0818-F43E-B94E-B8B9-F38E18FCEF25}" type="pres">
      <dgm:prSet presAssocID="{2FA6DF0E-A025-244F-B607-A8CA79E1F521}" presName="sibTrans" presStyleLbl="sibTrans2D1" presStyleIdx="4" presStyleCnt="6" custAng="820440" custFlipVert="1" custScaleX="148132" custScaleY="30423" custLinFactNeighborX="-6857" custLinFactNeighborY="44213"/>
      <dgm:spPr/>
    </dgm:pt>
    <dgm:pt modelId="{F75C6544-1FAA-FC48-84D5-241499CA8330}" type="pres">
      <dgm:prSet presAssocID="{2FA6DF0E-A025-244F-B607-A8CA79E1F521}" presName="connectorText" presStyleLbl="sibTrans2D1" presStyleIdx="4" presStyleCnt="6"/>
      <dgm:spPr/>
    </dgm:pt>
    <dgm:pt modelId="{BEC5B23E-721D-1041-8739-589C690334B8}" type="pres">
      <dgm:prSet presAssocID="{F255BB6B-EAA9-9742-AD11-95C9799B8112}" presName="node" presStyleLbl="node1" presStyleIdx="5" presStyleCnt="6" custScaleX="114994" custScaleY="109576" custRadScaleRad="72982" custRadScaleInc="-370562">
        <dgm:presLayoutVars>
          <dgm:bulletEnabled val="1"/>
        </dgm:presLayoutVars>
      </dgm:prSet>
      <dgm:spPr>
        <a:prstGeom prst="roundRect">
          <a:avLst/>
        </a:prstGeom>
      </dgm:spPr>
    </dgm:pt>
    <dgm:pt modelId="{6505B159-F177-CF4C-86B6-3F3654F9DAE5}" type="pres">
      <dgm:prSet presAssocID="{C0DA82EA-87EC-7E49-9065-175DE33AE687}" presName="sibTrans" presStyleLbl="sibTrans2D1" presStyleIdx="5" presStyleCnt="6"/>
      <dgm:spPr>
        <a:prstGeom prst="roundRect">
          <a:avLst/>
        </a:prstGeom>
      </dgm:spPr>
    </dgm:pt>
    <dgm:pt modelId="{57941FE6-956A-1142-94FB-97D95E6FFA71}" type="pres">
      <dgm:prSet presAssocID="{C0DA82EA-87EC-7E49-9065-175DE33AE687}" presName="connectorText" presStyleLbl="sibTrans2D1" presStyleIdx="5" presStyleCnt="6"/>
      <dgm:spPr/>
    </dgm:pt>
  </dgm:ptLst>
  <dgm:cxnLst>
    <dgm:cxn modelId="{B887E508-93D9-4C42-AA9B-8F675B11F26F}" type="presOf" srcId="{FFCF7D56-839F-BD44-B49B-819CA1C467C1}" destId="{00435F9A-1CC0-2E47-87CE-3CEC4356F7BF}" srcOrd="0" destOrd="0" presId="urn:microsoft.com/office/officeart/2005/8/layout/cycle2"/>
    <dgm:cxn modelId="{1E566C0B-11A8-0746-8A82-64C47CBE16A4}" type="presOf" srcId="{BD24F973-BC2D-3140-A011-677895607EB2}" destId="{C0156C97-2093-4841-BDD1-BC2410A05775}" srcOrd="0" destOrd="0" presId="urn:microsoft.com/office/officeart/2005/8/layout/cycle2"/>
    <dgm:cxn modelId="{29F17E10-23D9-9F48-BC5D-E8AA4A5D40C7}" srcId="{0E60B236-CFDB-D44B-933A-D4CEA6708026}" destId="{FEFFABB8-B79C-134B-9F20-4C256E84AFF6}" srcOrd="2" destOrd="0" parTransId="{6356155D-1156-214F-B5B7-680DB8A26C1A}" sibTransId="{9B01F3DE-BAA0-C24B-9B7E-D05477B8414C}"/>
    <dgm:cxn modelId="{77C94120-18FE-2047-BE41-9448C5A27F65}" type="presOf" srcId="{FEFFABB8-B79C-134B-9F20-4C256E84AFF6}" destId="{472D7C4D-A922-364B-A232-840A2BA7D277}" srcOrd="0" destOrd="0" presId="urn:microsoft.com/office/officeart/2005/8/layout/cycle2"/>
    <dgm:cxn modelId="{62325829-A915-B74F-8203-E9B3B131457D}" srcId="{0E60B236-CFDB-D44B-933A-D4CEA6708026}" destId="{708C0EE8-BE28-CB4D-82F5-716B15191AD5}" srcOrd="0" destOrd="0" parTransId="{32D703F9-1BBD-6B44-88DB-DECF1A57C476}" sibTransId="{BD24F973-BC2D-3140-A011-677895607EB2}"/>
    <dgm:cxn modelId="{6FAAA02E-DD3E-124C-94FC-F4E31EB9CA8B}" srcId="{0E60B236-CFDB-D44B-933A-D4CEA6708026}" destId="{F255BB6B-EAA9-9742-AD11-95C9799B8112}" srcOrd="5" destOrd="0" parTransId="{9E8903B9-8EF8-0A4C-8622-CD7146BAEB9F}" sibTransId="{C0DA82EA-87EC-7E49-9065-175DE33AE687}"/>
    <dgm:cxn modelId="{9B6CC05D-BC60-3D4E-8F76-E2DF236440A5}" srcId="{0E60B236-CFDB-D44B-933A-D4CEA6708026}" destId="{FFCF7D56-839F-BD44-B49B-819CA1C467C1}" srcOrd="1" destOrd="0" parTransId="{E7F29AD1-3D44-2744-84F1-227EE97B0506}" sibTransId="{CD0FB60A-2754-324F-B174-BA35454C939B}"/>
    <dgm:cxn modelId="{01C89B6C-6721-854C-AFC5-5F9BF33C33F3}" type="presOf" srcId="{9B01F3DE-BAA0-C24B-9B7E-D05477B8414C}" destId="{F3FE422C-FAD2-6842-91D6-41DEE9AAFF06}" srcOrd="0" destOrd="0" presId="urn:microsoft.com/office/officeart/2005/8/layout/cycle2"/>
    <dgm:cxn modelId="{174C6C4F-FA65-B64B-B3E8-77750234DA97}" type="presOf" srcId="{CD0FB60A-2754-324F-B174-BA35454C939B}" destId="{F084D69D-77C2-604A-B620-B33E9CB6BC30}" srcOrd="1" destOrd="0" presId="urn:microsoft.com/office/officeart/2005/8/layout/cycle2"/>
    <dgm:cxn modelId="{8052BE51-FA55-FE46-A00B-6503C2B00995}" type="presOf" srcId="{9B01F3DE-BAA0-C24B-9B7E-D05477B8414C}" destId="{9340162B-EFC5-F54A-85E4-34916AC1DC63}" srcOrd="1" destOrd="0" presId="urn:microsoft.com/office/officeart/2005/8/layout/cycle2"/>
    <dgm:cxn modelId="{4BC2A459-BB02-4144-9CE9-A4C09FEF654F}" type="presOf" srcId="{0E60B236-CFDB-D44B-933A-D4CEA6708026}" destId="{DB588092-C3DC-3D41-886B-4AEA6AF93A9B}" srcOrd="0" destOrd="0" presId="urn:microsoft.com/office/officeart/2005/8/layout/cycle2"/>
    <dgm:cxn modelId="{C710C48B-A36C-134E-A145-3B8476438328}" srcId="{0E60B236-CFDB-D44B-933A-D4CEA6708026}" destId="{8D118EB3-E554-DF4D-BE44-9F9226162B23}" srcOrd="3" destOrd="0" parTransId="{786EC806-6478-3D43-BE61-276AE7933C96}" sibTransId="{28A457CA-174B-1640-9C6E-56441F5F5CBF}"/>
    <dgm:cxn modelId="{0E8CABA8-216B-B24A-8EA9-D5A0B975405A}" type="presOf" srcId="{CD0FB60A-2754-324F-B174-BA35454C939B}" destId="{D6A45F3B-DBD6-7A43-B3F8-C41D859833B5}" srcOrd="0" destOrd="0" presId="urn:microsoft.com/office/officeart/2005/8/layout/cycle2"/>
    <dgm:cxn modelId="{CB3283AA-41F5-AA45-99A0-3BE5ECD5FF6F}" type="presOf" srcId="{8D118EB3-E554-DF4D-BE44-9F9226162B23}" destId="{37BDE2A0-C244-0A42-A791-77328A34AF14}" srcOrd="0" destOrd="0" presId="urn:microsoft.com/office/officeart/2005/8/layout/cycle2"/>
    <dgm:cxn modelId="{E80F9DB3-9B4F-2B49-83AD-4986EF219C56}" type="presOf" srcId="{28A457CA-174B-1640-9C6E-56441F5F5CBF}" destId="{410CD775-AADD-604F-8F87-57BA589F0552}" srcOrd="0" destOrd="0" presId="urn:microsoft.com/office/officeart/2005/8/layout/cycle2"/>
    <dgm:cxn modelId="{66375EB9-487E-BB44-888B-91ECB4C691DE}" type="presOf" srcId="{708C0EE8-BE28-CB4D-82F5-716B15191AD5}" destId="{46911E86-FCE0-CB4F-9C27-3C39810BAC22}" srcOrd="0" destOrd="0" presId="urn:microsoft.com/office/officeart/2005/8/layout/cycle2"/>
    <dgm:cxn modelId="{D510EDBD-2E4D-1345-9B72-C7B3C2A03DCA}" type="presOf" srcId="{C0DA82EA-87EC-7E49-9065-175DE33AE687}" destId="{57941FE6-956A-1142-94FB-97D95E6FFA71}" srcOrd="1" destOrd="0" presId="urn:microsoft.com/office/officeart/2005/8/layout/cycle2"/>
    <dgm:cxn modelId="{38E2A8C2-20CB-3F47-B10C-09CE03B26398}" type="presOf" srcId="{2FA6DF0E-A025-244F-B607-A8CA79E1F521}" destId="{412D0818-F43E-B94E-B8B9-F38E18FCEF25}" srcOrd="0" destOrd="0" presId="urn:microsoft.com/office/officeart/2005/8/layout/cycle2"/>
    <dgm:cxn modelId="{03B4DAC5-3665-7849-8D8B-300EFD88575F}" type="presOf" srcId="{28A457CA-174B-1640-9C6E-56441F5F5CBF}" destId="{244632A4-A5F9-E242-8AD9-4081BC8C7A31}" srcOrd="1" destOrd="0" presId="urn:microsoft.com/office/officeart/2005/8/layout/cycle2"/>
    <dgm:cxn modelId="{0ADCC7C7-CBF3-5344-8A00-C3A52798F45B}" type="presOf" srcId="{2FA6DF0E-A025-244F-B607-A8CA79E1F521}" destId="{F75C6544-1FAA-FC48-84D5-241499CA8330}" srcOrd="1" destOrd="0" presId="urn:microsoft.com/office/officeart/2005/8/layout/cycle2"/>
    <dgm:cxn modelId="{4765A0D2-A54E-8D44-8700-C120120A73F0}" srcId="{0E60B236-CFDB-D44B-933A-D4CEA6708026}" destId="{3876CBF2-32D0-2846-8C6E-5A138DE8D250}" srcOrd="4" destOrd="0" parTransId="{DFC28EF3-1C81-1542-8DBE-A76D79E3277F}" sibTransId="{2FA6DF0E-A025-244F-B607-A8CA79E1F521}"/>
    <dgm:cxn modelId="{A4F371E8-5CE5-C14C-9D54-95B91977120D}" type="presOf" srcId="{3876CBF2-32D0-2846-8C6E-5A138DE8D250}" destId="{1C544737-22BE-CD4C-9344-D126C0A59501}" srcOrd="0" destOrd="0" presId="urn:microsoft.com/office/officeart/2005/8/layout/cycle2"/>
    <dgm:cxn modelId="{A4FD78E8-6CFA-E649-803F-60C5B90E4061}" type="presOf" srcId="{BD24F973-BC2D-3140-A011-677895607EB2}" destId="{E231678C-9572-7B49-85E2-72CADA417C44}" srcOrd="1" destOrd="0" presId="urn:microsoft.com/office/officeart/2005/8/layout/cycle2"/>
    <dgm:cxn modelId="{1104FDEF-51EE-2749-921C-7AB288B4F48B}" type="presOf" srcId="{F255BB6B-EAA9-9742-AD11-95C9799B8112}" destId="{BEC5B23E-721D-1041-8739-589C690334B8}" srcOrd="0" destOrd="0" presId="urn:microsoft.com/office/officeart/2005/8/layout/cycle2"/>
    <dgm:cxn modelId="{75690FF9-7271-9C48-A99E-BB608740611D}" type="presOf" srcId="{C0DA82EA-87EC-7E49-9065-175DE33AE687}" destId="{6505B159-F177-CF4C-86B6-3F3654F9DAE5}" srcOrd="0" destOrd="0" presId="urn:microsoft.com/office/officeart/2005/8/layout/cycle2"/>
    <dgm:cxn modelId="{55B2A025-769D-A341-AB3F-B914F9CE4F91}" type="presParOf" srcId="{DB588092-C3DC-3D41-886B-4AEA6AF93A9B}" destId="{46911E86-FCE0-CB4F-9C27-3C39810BAC22}" srcOrd="0" destOrd="0" presId="urn:microsoft.com/office/officeart/2005/8/layout/cycle2"/>
    <dgm:cxn modelId="{7D0972A3-3C5F-A143-A1B7-9AE04DF75608}" type="presParOf" srcId="{DB588092-C3DC-3D41-886B-4AEA6AF93A9B}" destId="{C0156C97-2093-4841-BDD1-BC2410A05775}" srcOrd="1" destOrd="0" presId="urn:microsoft.com/office/officeart/2005/8/layout/cycle2"/>
    <dgm:cxn modelId="{F2B483FB-328D-2346-822F-5F46A1B1E065}" type="presParOf" srcId="{C0156C97-2093-4841-BDD1-BC2410A05775}" destId="{E231678C-9572-7B49-85E2-72CADA417C44}" srcOrd="0" destOrd="0" presId="urn:microsoft.com/office/officeart/2005/8/layout/cycle2"/>
    <dgm:cxn modelId="{C733E30D-4AA8-F149-9061-E1EA6363490C}" type="presParOf" srcId="{DB588092-C3DC-3D41-886B-4AEA6AF93A9B}" destId="{00435F9A-1CC0-2E47-87CE-3CEC4356F7BF}" srcOrd="2" destOrd="0" presId="urn:microsoft.com/office/officeart/2005/8/layout/cycle2"/>
    <dgm:cxn modelId="{AF3797F2-9EFD-0E4E-B1E9-39915CD10EB1}" type="presParOf" srcId="{DB588092-C3DC-3D41-886B-4AEA6AF93A9B}" destId="{D6A45F3B-DBD6-7A43-B3F8-C41D859833B5}" srcOrd="3" destOrd="0" presId="urn:microsoft.com/office/officeart/2005/8/layout/cycle2"/>
    <dgm:cxn modelId="{03B2BEF3-36E8-0842-B4A2-C3EF12B0A1E3}" type="presParOf" srcId="{D6A45F3B-DBD6-7A43-B3F8-C41D859833B5}" destId="{F084D69D-77C2-604A-B620-B33E9CB6BC30}" srcOrd="0" destOrd="0" presId="urn:microsoft.com/office/officeart/2005/8/layout/cycle2"/>
    <dgm:cxn modelId="{86438C09-781F-5D46-B1D8-0B56928D6AD5}" type="presParOf" srcId="{DB588092-C3DC-3D41-886B-4AEA6AF93A9B}" destId="{472D7C4D-A922-364B-A232-840A2BA7D277}" srcOrd="4" destOrd="0" presId="urn:microsoft.com/office/officeart/2005/8/layout/cycle2"/>
    <dgm:cxn modelId="{8009A9F5-F05E-C54B-983D-671A6A530F11}" type="presParOf" srcId="{DB588092-C3DC-3D41-886B-4AEA6AF93A9B}" destId="{F3FE422C-FAD2-6842-91D6-41DEE9AAFF06}" srcOrd="5" destOrd="0" presId="urn:microsoft.com/office/officeart/2005/8/layout/cycle2"/>
    <dgm:cxn modelId="{2B4FBB24-9E7E-9F46-966F-6F4DF45200BD}" type="presParOf" srcId="{F3FE422C-FAD2-6842-91D6-41DEE9AAFF06}" destId="{9340162B-EFC5-F54A-85E4-34916AC1DC63}" srcOrd="0" destOrd="0" presId="urn:microsoft.com/office/officeart/2005/8/layout/cycle2"/>
    <dgm:cxn modelId="{ECBC91C0-59E6-6C45-90ED-10E2F6F562EA}" type="presParOf" srcId="{DB588092-C3DC-3D41-886B-4AEA6AF93A9B}" destId="{37BDE2A0-C244-0A42-A791-77328A34AF14}" srcOrd="6" destOrd="0" presId="urn:microsoft.com/office/officeart/2005/8/layout/cycle2"/>
    <dgm:cxn modelId="{DA649CBD-7592-084F-A21A-4C2B99EE0956}" type="presParOf" srcId="{DB588092-C3DC-3D41-886B-4AEA6AF93A9B}" destId="{410CD775-AADD-604F-8F87-57BA589F0552}" srcOrd="7" destOrd="0" presId="urn:microsoft.com/office/officeart/2005/8/layout/cycle2"/>
    <dgm:cxn modelId="{ADCAEE43-5BDC-4846-BA1E-6FC05B03F361}" type="presParOf" srcId="{410CD775-AADD-604F-8F87-57BA589F0552}" destId="{244632A4-A5F9-E242-8AD9-4081BC8C7A31}" srcOrd="0" destOrd="0" presId="urn:microsoft.com/office/officeart/2005/8/layout/cycle2"/>
    <dgm:cxn modelId="{8FF84919-6D40-114D-BAF0-B481076563AC}" type="presParOf" srcId="{DB588092-C3DC-3D41-886B-4AEA6AF93A9B}" destId="{1C544737-22BE-CD4C-9344-D126C0A59501}" srcOrd="8" destOrd="0" presId="urn:microsoft.com/office/officeart/2005/8/layout/cycle2"/>
    <dgm:cxn modelId="{01C86322-BB5B-F642-96B2-6B71EBFF0F3D}" type="presParOf" srcId="{DB588092-C3DC-3D41-886B-4AEA6AF93A9B}" destId="{412D0818-F43E-B94E-B8B9-F38E18FCEF25}" srcOrd="9" destOrd="0" presId="urn:microsoft.com/office/officeart/2005/8/layout/cycle2"/>
    <dgm:cxn modelId="{B493BC37-D0F8-F845-9633-D8D1E2EED622}" type="presParOf" srcId="{412D0818-F43E-B94E-B8B9-F38E18FCEF25}" destId="{F75C6544-1FAA-FC48-84D5-241499CA8330}" srcOrd="0" destOrd="0" presId="urn:microsoft.com/office/officeart/2005/8/layout/cycle2"/>
    <dgm:cxn modelId="{5B8A1562-9896-8A4E-8E0C-9016A504ECC3}" type="presParOf" srcId="{DB588092-C3DC-3D41-886B-4AEA6AF93A9B}" destId="{BEC5B23E-721D-1041-8739-589C690334B8}" srcOrd="10" destOrd="0" presId="urn:microsoft.com/office/officeart/2005/8/layout/cycle2"/>
    <dgm:cxn modelId="{0DC4C512-B179-CB44-B9BE-049A45E025F7}" type="presParOf" srcId="{DB588092-C3DC-3D41-886B-4AEA6AF93A9B}" destId="{6505B159-F177-CF4C-86B6-3F3654F9DAE5}" srcOrd="11" destOrd="0" presId="urn:microsoft.com/office/officeart/2005/8/layout/cycle2"/>
    <dgm:cxn modelId="{03ADC2D8-C587-CF4D-A507-7F5970F5908D}" type="presParOf" srcId="{6505B159-F177-CF4C-86B6-3F3654F9DAE5}" destId="{57941FE6-956A-1142-94FB-97D95E6FFA7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911E86-FCE0-CB4F-9C27-3C39810BAC22}">
      <dsp:nvSpPr>
        <dsp:cNvPr id="0" name=""/>
        <dsp:cNvSpPr/>
      </dsp:nvSpPr>
      <dsp:spPr>
        <a:xfrm>
          <a:off x="487855" y="2320287"/>
          <a:ext cx="1142330" cy="11423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000" kern="1200" dirty="0">
              <a:solidFill>
                <a:schemeClr val="accent4"/>
              </a:solidFill>
            </a:rPr>
            <a:t>Sygehus afdeling</a:t>
          </a:r>
        </a:p>
      </dsp:txBody>
      <dsp:txXfrm>
        <a:off x="655145" y="2487577"/>
        <a:ext cx="807750" cy="807750"/>
      </dsp:txXfrm>
    </dsp:sp>
    <dsp:sp modelId="{C0156C97-2093-4841-BDD1-BC2410A05775}">
      <dsp:nvSpPr>
        <dsp:cNvPr id="0" name=""/>
        <dsp:cNvSpPr/>
      </dsp:nvSpPr>
      <dsp:spPr>
        <a:xfrm rot="17848474">
          <a:off x="1285959" y="1810384"/>
          <a:ext cx="469959" cy="3855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kern="1200"/>
        </a:p>
      </dsp:txBody>
      <dsp:txXfrm>
        <a:off x="1317109" y="1938799"/>
        <a:ext cx="354298" cy="231322"/>
      </dsp:txXfrm>
    </dsp:sp>
    <dsp:sp modelId="{00435F9A-1CC0-2E47-87CE-3CEC4356F7BF}">
      <dsp:nvSpPr>
        <dsp:cNvPr id="0" name=""/>
        <dsp:cNvSpPr/>
      </dsp:nvSpPr>
      <dsp:spPr>
        <a:xfrm>
          <a:off x="1423965" y="520085"/>
          <a:ext cx="1142330" cy="11423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000" kern="1200" dirty="0">
              <a:solidFill>
                <a:schemeClr val="accent4"/>
              </a:solidFill>
            </a:rPr>
            <a:t>Speciallæge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000" kern="1200" dirty="0">
              <a:solidFill>
                <a:schemeClr val="accent4"/>
              </a:solidFill>
            </a:rPr>
            <a:t>visitator</a:t>
          </a:r>
        </a:p>
      </dsp:txBody>
      <dsp:txXfrm>
        <a:off x="1591255" y="687375"/>
        <a:ext cx="807750" cy="807750"/>
      </dsp:txXfrm>
    </dsp:sp>
    <dsp:sp modelId="{D6A45F3B-DBD6-7A43-B3F8-C41D859833B5}">
      <dsp:nvSpPr>
        <dsp:cNvPr id="0" name=""/>
        <dsp:cNvSpPr/>
      </dsp:nvSpPr>
      <dsp:spPr>
        <a:xfrm rot="20671405">
          <a:off x="2696712" y="649442"/>
          <a:ext cx="395712" cy="3855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kern="1200"/>
        </a:p>
      </dsp:txBody>
      <dsp:txXfrm>
        <a:off x="2698809" y="741981"/>
        <a:ext cx="280051" cy="231322"/>
      </dsp:txXfrm>
    </dsp:sp>
    <dsp:sp modelId="{472D7C4D-A922-364B-A232-840A2BA7D277}">
      <dsp:nvSpPr>
        <dsp:cNvPr id="0" name=""/>
        <dsp:cNvSpPr/>
      </dsp:nvSpPr>
      <dsp:spPr>
        <a:xfrm>
          <a:off x="3244427" y="16028"/>
          <a:ext cx="1142330" cy="11423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000" kern="1200" dirty="0">
              <a:solidFill>
                <a:schemeClr val="accent4"/>
              </a:solidFill>
            </a:rPr>
            <a:t>Praktiserende speciallæge</a:t>
          </a:r>
        </a:p>
      </dsp:txBody>
      <dsp:txXfrm>
        <a:off x="3411717" y="183318"/>
        <a:ext cx="807750" cy="807750"/>
      </dsp:txXfrm>
    </dsp:sp>
    <dsp:sp modelId="{F3FE422C-FAD2-6842-91D6-41DEE9AAFF06}">
      <dsp:nvSpPr>
        <dsp:cNvPr id="0" name=""/>
        <dsp:cNvSpPr/>
      </dsp:nvSpPr>
      <dsp:spPr>
        <a:xfrm rot="1404532">
          <a:off x="4684473" y="697398"/>
          <a:ext cx="547301" cy="3855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kern="1200"/>
        </a:p>
      </dsp:txBody>
      <dsp:txXfrm>
        <a:off x="4689233" y="751530"/>
        <a:ext cx="431640" cy="231322"/>
      </dsp:txXfrm>
    </dsp:sp>
    <dsp:sp modelId="{37BDE2A0-C244-0A42-A791-77328A34AF14}">
      <dsp:nvSpPr>
        <dsp:cNvPr id="0" name=""/>
        <dsp:cNvSpPr/>
      </dsp:nvSpPr>
      <dsp:spPr>
        <a:xfrm>
          <a:off x="5240387" y="880123"/>
          <a:ext cx="1142330" cy="11423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000" kern="1200" dirty="0">
              <a:solidFill>
                <a:schemeClr val="accent4"/>
              </a:solidFill>
            </a:rPr>
            <a:t>Patient kontaktes og behandles</a:t>
          </a:r>
        </a:p>
      </dsp:txBody>
      <dsp:txXfrm>
        <a:off x="5407677" y="1047413"/>
        <a:ext cx="807750" cy="807750"/>
      </dsp:txXfrm>
    </dsp:sp>
    <dsp:sp modelId="{410CD775-AADD-604F-8F87-57BA589F0552}">
      <dsp:nvSpPr>
        <dsp:cNvPr id="0" name=""/>
        <dsp:cNvSpPr/>
      </dsp:nvSpPr>
      <dsp:spPr>
        <a:xfrm rot="3400041">
          <a:off x="6092265" y="2069626"/>
          <a:ext cx="538263" cy="3150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300" kern="1200"/>
        </a:p>
      </dsp:txBody>
      <dsp:txXfrm>
        <a:off x="6113556" y="2093155"/>
        <a:ext cx="443741" cy="189045"/>
      </dsp:txXfrm>
    </dsp:sp>
    <dsp:sp modelId="{1C544737-22BE-CD4C-9344-D126C0A59501}">
      <dsp:nvSpPr>
        <dsp:cNvPr id="0" name=""/>
        <dsp:cNvSpPr/>
      </dsp:nvSpPr>
      <dsp:spPr>
        <a:xfrm>
          <a:off x="6104487" y="2464296"/>
          <a:ext cx="1142330" cy="11423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000" kern="1200" dirty="0">
              <a:solidFill>
                <a:schemeClr val="accent4"/>
              </a:solidFill>
            </a:rPr>
            <a:t>Patient kontrolleres eller afsluttes</a:t>
          </a:r>
        </a:p>
      </dsp:txBody>
      <dsp:txXfrm>
        <a:off x="6271777" y="2631586"/>
        <a:ext cx="807750" cy="807750"/>
      </dsp:txXfrm>
    </dsp:sp>
    <dsp:sp modelId="{412D0818-F43E-B94E-B8B9-F38E18FCEF25}">
      <dsp:nvSpPr>
        <dsp:cNvPr id="0" name=""/>
        <dsp:cNvSpPr/>
      </dsp:nvSpPr>
      <dsp:spPr>
        <a:xfrm rot="10543829" flipV="1">
          <a:off x="4522762" y="3379422"/>
          <a:ext cx="1375220" cy="117291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500" kern="1200" dirty="0"/>
        </a:p>
      </dsp:txBody>
      <dsp:txXfrm rot="10800000">
        <a:off x="4557900" y="3401570"/>
        <a:ext cx="1340033" cy="70375"/>
      </dsp:txXfrm>
    </dsp:sp>
    <dsp:sp modelId="{BEC5B23E-721D-1041-8739-589C690334B8}">
      <dsp:nvSpPr>
        <dsp:cNvPr id="0" name=""/>
        <dsp:cNvSpPr/>
      </dsp:nvSpPr>
      <dsp:spPr>
        <a:xfrm>
          <a:off x="3080147" y="2896336"/>
          <a:ext cx="1313611" cy="1251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000" kern="1200" dirty="0">
              <a:solidFill>
                <a:schemeClr val="accent4"/>
              </a:solidFill>
            </a:rPr>
            <a:t>Få patienter genhenvises til sygehus</a:t>
          </a:r>
        </a:p>
      </dsp:txBody>
      <dsp:txXfrm>
        <a:off x="3141251" y="2957440"/>
        <a:ext cx="1191403" cy="1129511"/>
      </dsp:txXfrm>
    </dsp:sp>
    <dsp:sp modelId="{6505B159-F177-CF4C-86B6-3F3654F9DAE5}">
      <dsp:nvSpPr>
        <dsp:cNvPr id="0" name=""/>
        <dsp:cNvSpPr/>
      </dsp:nvSpPr>
      <dsp:spPr>
        <a:xfrm rot="11595212">
          <a:off x="1975300" y="3009683"/>
          <a:ext cx="808240" cy="385536"/>
        </a:xfrm>
        <a:prstGeom prst="round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kern="1200"/>
        </a:p>
      </dsp:txBody>
      <dsp:txXfrm rot="10800000">
        <a:off x="2089421" y="3100048"/>
        <a:ext cx="692579" cy="2313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2"/>
            <a:ext cx="2946400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7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noProof="0"/>
              <a:t>Click to edit Master text styles</a:t>
            </a:r>
          </a:p>
          <a:p>
            <a:pPr lvl="1"/>
            <a:r>
              <a:rPr lang="da-DK" altLang="da-DK" noProof="0"/>
              <a:t>Second level</a:t>
            </a:r>
          </a:p>
          <a:p>
            <a:pPr lvl="2"/>
            <a:r>
              <a:rPr lang="da-DK" altLang="da-DK" noProof="0"/>
              <a:t>Third level</a:t>
            </a:r>
          </a:p>
          <a:p>
            <a:pPr lvl="3"/>
            <a:r>
              <a:rPr lang="da-DK" altLang="da-DK" noProof="0"/>
              <a:t>Fourth level</a:t>
            </a:r>
          </a:p>
          <a:p>
            <a:pPr lvl="4"/>
            <a:r>
              <a:rPr lang="da-DK" altLang="da-DK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1"/>
            <a:ext cx="2946400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1"/>
            <a:ext cx="2946400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197FD70-AD66-4E9E-9728-74DFB30890C4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ECFA79EB-5F06-4215-AEEC-49962B8D7508}" type="slidenum">
              <a:rPr lang="da-DK" altLang="da-DK" sz="1200" smtClean="0"/>
              <a:pPr/>
              <a:t>1</a:t>
            </a:fld>
            <a:endParaRPr lang="da-DK" altLang="da-DK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-473075" y="-15398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Line 13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1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6" name="Line 15"/>
          <p:cNvSpPr>
            <a:spLocks noChangeShapeType="1"/>
          </p:cNvSpPr>
          <p:nvPr/>
        </p:nvSpPr>
        <p:spPr bwMode="auto">
          <a:xfrm>
            <a:off x="0" y="2590800"/>
            <a:ext cx="9144000" cy="0"/>
          </a:xfrm>
          <a:prstGeom prst="line">
            <a:avLst/>
          </a:prstGeom>
          <a:noFill/>
          <a:ln w="31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8" name="Line 19"/>
          <p:cNvSpPr>
            <a:spLocks noChangeShapeType="1"/>
          </p:cNvSpPr>
          <p:nvPr/>
        </p:nvSpPr>
        <p:spPr bwMode="auto">
          <a:xfrm flipV="1">
            <a:off x="6383338" y="0"/>
            <a:ext cx="0" cy="6858000"/>
          </a:xfrm>
          <a:prstGeom prst="line">
            <a:avLst/>
          </a:prstGeom>
          <a:noFill/>
          <a:ln w="31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3538" y="2743200"/>
            <a:ext cx="5334000" cy="914400"/>
          </a:xfrm>
        </p:spPr>
        <p:txBody>
          <a:bodyPr anchor="b"/>
          <a:lstStyle>
            <a:lvl1pPr>
              <a:defRPr sz="2800"/>
            </a:lvl1pPr>
          </a:lstStyle>
          <a:p>
            <a:pPr lvl="0"/>
            <a:r>
              <a:rPr lang="da-DK" altLang="da-DK" noProof="0"/>
              <a:t>Klik for at redigere titeltypografien i masteren</a:t>
            </a:r>
            <a:endParaRPr lang="da-DK" altLang="da-DK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9888" y="3733800"/>
            <a:ext cx="5334000" cy="1752600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da-DK" altLang="da-DK" noProof="0"/>
              <a:t>Klik for at redigere undertiteltypografien i masteren</a:t>
            </a:r>
          </a:p>
        </p:txBody>
      </p:sp>
      <p:pic>
        <p:nvPicPr>
          <p:cNvPr id="2" name="Billede 1">
            <a:extLst>
              <a:ext uri="{FF2B5EF4-FFF2-40B4-BE49-F238E27FC236}">
                <a16:creationId xmlns:a16="http://schemas.microsoft.com/office/drawing/2014/main" id="{93E3A69E-93AE-48B0-8E43-F357ABB0FE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24328" y="606120"/>
            <a:ext cx="1486107" cy="590632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A5ECD30B-2D70-4230-9282-68B3528CC8AE}"/>
              </a:ext>
            </a:extLst>
          </p:cNvPr>
          <p:cNvSpPr txBox="1"/>
          <p:nvPr userDrawn="1"/>
        </p:nvSpPr>
        <p:spPr>
          <a:xfrm>
            <a:off x="2592000" y="2241739"/>
            <a:ext cx="590465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500" b="1" spc="300" dirty="0">
                <a:solidFill>
                  <a:srgbClr val="FF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FORENINGEN AF PRAKTISERENDE SPECIALLÆGER</a:t>
            </a:r>
          </a:p>
        </p:txBody>
      </p:sp>
    </p:spTree>
    <p:extLst>
      <p:ext uri="{BB962C8B-B14F-4D97-AF65-F5344CB8AC3E}">
        <p14:creationId xmlns:p14="http://schemas.microsoft.com/office/powerpoint/2010/main" val="1389749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3C2E6-6CEF-486C-B46D-BD6F1AF1E1D3}" type="slidenum">
              <a:rPr lang="da-DK" altLang="da-DK"/>
              <a:pPr>
                <a:defRPr/>
              </a:pPr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87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169025" y="457200"/>
            <a:ext cx="1943100" cy="5486400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339725" y="457200"/>
            <a:ext cx="5676900" cy="5486400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71500-BD63-46EA-863E-8913ACD9BA49}" type="slidenum">
              <a:rPr lang="da-DK" altLang="da-DK"/>
              <a:pPr>
                <a:defRPr/>
              </a:pPr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310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og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9725" y="457200"/>
            <a:ext cx="6518275" cy="11430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abel 2"/>
          <p:cNvSpPr>
            <a:spLocks noGrp="1"/>
          </p:cNvSpPr>
          <p:nvPr>
            <p:ph type="tbl" idx="1"/>
          </p:nvPr>
        </p:nvSpPr>
        <p:spPr>
          <a:xfrm>
            <a:off x="339725" y="1828800"/>
            <a:ext cx="7772400" cy="4114800"/>
          </a:xfrm>
        </p:spPr>
        <p:txBody>
          <a:bodyPr/>
          <a:lstStyle/>
          <a:p>
            <a:pPr lvl="0"/>
            <a:r>
              <a:rPr lang="da-DK" noProof="0"/>
              <a:t>Klik på ikonet for at tilføje en tabel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A97D5-ADB0-41F7-9867-6CDB2D6F156B}" type="slidenum">
              <a:rPr lang="da-DK" altLang="da-DK"/>
              <a:pPr>
                <a:defRPr/>
              </a:pPr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64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7CF8B-9827-4F21-91A7-DC885C2A1AC6}" type="slidenum">
              <a:rPr lang="da-DK" altLang="da-DK"/>
              <a:pPr>
                <a:defRPr/>
              </a:pPr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900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A4EEF-2BFE-4166-8BCD-27B40E1E8AB8}" type="slidenum">
              <a:rPr lang="da-DK" altLang="da-DK"/>
              <a:pPr>
                <a:defRPr/>
              </a:pPr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20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39725" y="1828800"/>
            <a:ext cx="3810000" cy="411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302125" y="1828800"/>
            <a:ext cx="3810000" cy="411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6262E-0D20-48B4-83C2-3417BB711C24}" type="slidenum">
              <a:rPr lang="da-DK" altLang="da-DK"/>
              <a:pPr>
                <a:defRPr/>
              </a:pPr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59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79C05-AEF9-4426-941B-933EFD29C0E9}" type="slidenum">
              <a:rPr lang="da-DK" altLang="da-DK"/>
              <a:pPr>
                <a:defRPr/>
              </a:pPr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73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DA5F1-D5EE-4EBB-8F8A-DF22F421E629}" type="slidenum">
              <a:rPr lang="da-DK" altLang="da-DK"/>
              <a:pPr>
                <a:defRPr/>
              </a:pPr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11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0211D-A7E8-408C-9FC2-C4DCF130623B}" type="slidenum">
              <a:rPr lang="da-DK" altLang="da-DK"/>
              <a:pPr>
                <a:defRPr/>
              </a:pPr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951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5258F-CB53-4AED-BDBA-DA0D0367D77C}" type="slidenum">
              <a:rPr lang="da-DK" altLang="da-DK"/>
              <a:pPr>
                <a:defRPr/>
              </a:pPr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56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a-DK" noProof="0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D1358-2B2A-4EB4-B084-111854658153}" type="slidenum">
              <a:rPr lang="da-DK" altLang="da-DK"/>
              <a:pPr>
                <a:defRPr/>
              </a:pPr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46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9725" y="457200"/>
            <a:ext cx="65182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titeltypografien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9725" y="1828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teksttypografierne i masteren</a:t>
            </a:r>
          </a:p>
          <a:p>
            <a:pPr lvl="1"/>
            <a:r>
              <a:rPr lang="da-DK" altLang="da-DK"/>
              <a:t>Andet niveau</a:t>
            </a:r>
          </a:p>
          <a:p>
            <a:pPr lvl="2"/>
            <a:r>
              <a:rPr lang="da-DK" altLang="da-DK"/>
              <a:t>Tredje niveau</a:t>
            </a:r>
          </a:p>
          <a:p>
            <a:pPr lvl="3"/>
            <a:r>
              <a:rPr lang="da-DK" altLang="da-DK"/>
              <a:t>Fjerde niveau</a:t>
            </a:r>
          </a:p>
          <a:p>
            <a:pPr lvl="4"/>
            <a:r>
              <a:rPr lang="da-DK" altLang="da-DK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3538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008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3366"/>
                </a:solidFill>
                <a:latin typeface="+mn-lt"/>
              </a:defRPr>
            </a:lvl1pPr>
          </a:lstStyle>
          <a:p>
            <a:pPr>
              <a:defRPr/>
            </a:pPr>
            <a:fld id="{DDA4EE79-6131-4682-9DE0-8F31C16848A6}" type="slidenum">
              <a:rPr lang="da-DK" altLang="da-DK"/>
              <a:pPr>
                <a:defRPr/>
              </a:pPr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1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 dirty="0"/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14AC1677-2D7F-4EE7-BEC0-4EF3E881E9E2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524328" y="606120"/>
            <a:ext cx="1486107" cy="59063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B Frutiger Bold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B Frutiger Bold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B Frutiger Bold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B Frutiger Bold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B Frutiger Bold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B Frutiger Bold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B Frutiger Bold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B Frutiger Bold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0000"/>
        <a:buChar char="•"/>
        <a:defRPr sz="2800" kern="1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70000"/>
        <a:buChar char="•"/>
        <a:defRPr sz="2400" kern="1200">
          <a:solidFill>
            <a:srgbClr val="003366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0000"/>
        <a:buChar char="•"/>
        <a:defRPr sz="2000" kern="1200">
          <a:solidFill>
            <a:srgbClr val="003366"/>
          </a:solidFill>
          <a:latin typeface="+mn-lt"/>
          <a:ea typeface="+mn-ea"/>
          <a:cs typeface="+mn-cs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SzPct val="70000"/>
        <a:buChar char="•"/>
        <a:defRPr sz="2000" kern="1200">
          <a:solidFill>
            <a:srgbClr val="003366"/>
          </a:solidFill>
          <a:latin typeface="+mn-lt"/>
          <a:ea typeface="+mn-ea"/>
          <a:cs typeface="+mn-cs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SzPct val="70000"/>
        <a:buChar char="•"/>
        <a:defRPr sz="2000" kern="1200">
          <a:solidFill>
            <a:srgbClr val="0033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9888" y="2802632"/>
            <a:ext cx="8096894" cy="1202432"/>
          </a:xfrm>
        </p:spPr>
        <p:txBody>
          <a:bodyPr/>
          <a:lstStyle/>
          <a:p>
            <a:r>
              <a:rPr lang="da-DK" sz="4000" dirty="0"/>
              <a:t>Udlægning af sygehusopgaver til speciallægepraksis</a:t>
            </a:r>
            <a:endParaRPr lang="da-DK" altLang="da-DK" sz="4000" b="1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E4FCB01-1A55-40D8-B578-DFAD778EEE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9888" y="4149080"/>
            <a:ext cx="6650384" cy="1752600"/>
          </a:xfrm>
        </p:spPr>
        <p:txBody>
          <a:bodyPr/>
          <a:lstStyle/>
          <a:p>
            <a:r>
              <a:rPr lang="da-DK" dirty="0"/>
              <a:t>Speciallæge i kirurgi Martin Stigkjær Poulsen </a:t>
            </a:r>
          </a:p>
          <a:p>
            <a:r>
              <a:rPr lang="da-DK" dirty="0"/>
              <a:t>Kirurgisk Klinik Frederikssund</a:t>
            </a:r>
          </a:p>
          <a:p>
            <a:r>
              <a:rPr lang="da-DK" dirty="0"/>
              <a:t>Bestyrelsesmedlem og medlem af forhandlingsudvalget i FAPS</a:t>
            </a:r>
          </a:p>
          <a:p>
            <a:endParaRPr lang="da-DK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E9A8B6-523B-44D9-973F-3393F22BF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66124"/>
            <a:ext cx="7256611" cy="1080120"/>
          </a:xfrm>
        </p:spPr>
        <p:txBody>
          <a:bodyPr/>
          <a:lstStyle/>
          <a:p>
            <a:r>
              <a:rPr lang="da-DK" dirty="0"/>
              <a:t>Udlægningsaftalen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F6F8794-6C55-47DF-A392-EC7DF5B1E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725" y="1268760"/>
            <a:ext cx="7772400" cy="513204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da-DK" sz="3200" dirty="0"/>
          </a:p>
          <a:p>
            <a:r>
              <a:rPr lang="da-DK" dirty="0"/>
              <a:t>Udlægningsaftalen blev indført i foråret 2020 under Covid-19 nedlukningen som en midlertidig aftale for at aflaste sygehusafdelingerne</a:t>
            </a:r>
          </a:p>
          <a:p>
            <a:r>
              <a:rPr lang="da-DK" dirty="0"/>
              <a:t>Udlægningsaftalen blev en permanent tillægsaftale til overenskomsten pr. 1. januar 2022</a:t>
            </a:r>
          </a:p>
          <a:p>
            <a:r>
              <a:rPr lang="da-DK" dirty="0"/>
              <a:t>Regionerne kan gøre brug af udlægningsaftalen efter behov</a:t>
            </a:r>
          </a:p>
          <a:p>
            <a:r>
              <a:rPr lang="da-DK" dirty="0"/>
              <a:t>12 ud af 15 specialer i speciallægepraksis er omfattet af aftalen</a:t>
            </a:r>
          </a:p>
          <a:p>
            <a:pPr marL="0" indent="0">
              <a:buNone/>
            </a:pPr>
            <a:endParaRPr lang="da-DK" sz="3200" dirty="0"/>
          </a:p>
          <a:p>
            <a:pPr lvl="1"/>
            <a:endParaRPr lang="da-DK" sz="2800" dirty="0"/>
          </a:p>
          <a:p>
            <a:pPr lvl="1"/>
            <a:endParaRPr lang="da-DK" sz="2800" b="1" dirty="0"/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03310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6D4B3A-9B0F-4507-A0FB-E422FA35D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16632"/>
            <a:ext cx="6518275" cy="1143000"/>
          </a:xfrm>
        </p:spPr>
        <p:txBody>
          <a:bodyPr/>
          <a:lstStyle/>
          <a:p>
            <a:r>
              <a:rPr lang="da-DK" dirty="0"/>
              <a:t>Behandlinger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5207B74-0E57-4B5B-A610-59964C09B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Aftalen omfatter udlægning af behandlinger på hovedfunktionsniveau</a:t>
            </a:r>
          </a:p>
          <a:p>
            <a:r>
              <a:rPr lang="da-DK" dirty="0"/>
              <a:t>Eksempler på udlagte behandlinger </a:t>
            </a:r>
          </a:p>
          <a:p>
            <a:pPr lvl="1"/>
            <a:r>
              <a:rPr lang="da-DK" dirty="0"/>
              <a:t>Patienter med </a:t>
            </a:r>
            <a:r>
              <a:rPr lang="da-DK" dirty="0" err="1"/>
              <a:t>dysreguleret</a:t>
            </a:r>
            <a:r>
              <a:rPr lang="da-DK" dirty="0"/>
              <a:t> astma</a:t>
            </a:r>
          </a:p>
          <a:p>
            <a:pPr lvl="1"/>
            <a:r>
              <a:rPr lang="da-DK" dirty="0"/>
              <a:t>Patienter med </a:t>
            </a:r>
            <a:r>
              <a:rPr lang="da-DK" dirty="0" err="1"/>
              <a:t>funktionsdyspnø</a:t>
            </a:r>
            <a:endParaRPr lang="da-DK" dirty="0"/>
          </a:p>
          <a:p>
            <a:pPr lvl="1"/>
            <a:r>
              <a:rPr lang="da-DK" dirty="0"/>
              <a:t>Patienter </a:t>
            </a:r>
            <a:r>
              <a:rPr lang="da-DK"/>
              <a:t>med afføringsændringer</a:t>
            </a:r>
            <a:endParaRPr lang="da-DK" dirty="0"/>
          </a:p>
          <a:p>
            <a:pPr lvl="1"/>
            <a:endParaRPr lang="da-DK" dirty="0"/>
          </a:p>
          <a:p>
            <a:pPr lvl="1"/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05951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65E49F-DC6B-4600-9691-B35FFFFF6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180"/>
            <a:ext cx="8208912" cy="1143000"/>
          </a:xfrm>
        </p:spPr>
        <p:txBody>
          <a:bodyPr/>
          <a:lstStyle/>
          <a:p>
            <a:r>
              <a:rPr lang="da-DK" dirty="0"/>
              <a:t>Patientrettigheder under udlægningsaftalen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0F0118C-066E-4740-8617-BFF72B1EF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12776"/>
            <a:ext cx="7772400" cy="4552528"/>
          </a:xfrm>
        </p:spPr>
        <p:txBody>
          <a:bodyPr/>
          <a:lstStyle/>
          <a:p>
            <a:r>
              <a:rPr lang="da-DK" dirty="0"/>
              <a:t>Patienterne har samme rettigheder som på sygehusene jf. Sundhedsloven</a:t>
            </a:r>
          </a:p>
          <a:p>
            <a:r>
              <a:rPr lang="da-DK" dirty="0"/>
              <a:t>Det betyder at udrednings- og behandlingsgarantien på 1 måned gælder for alle henviste patienter</a:t>
            </a:r>
          </a:p>
          <a:p>
            <a:r>
              <a:rPr lang="da-DK" dirty="0"/>
              <a:t>Patienternes samtykke til behandling i speciallægepraksis fås via sygehusafdelingen</a:t>
            </a:r>
          </a:p>
          <a:p>
            <a:r>
              <a:rPr lang="da-DK" dirty="0"/>
              <a:t>Patienterne tildeles en tid senest 8 hverdage efter af sygehuset modtog henvisningen</a:t>
            </a:r>
          </a:p>
        </p:txBody>
      </p:sp>
    </p:spTree>
    <p:extLst>
      <p:ext uri="{BB962C8B-B14F-4D97-AF65-F5344CB8AC3E}">
        <p14:creationId xmlns:p14="http://schemas.microsoft.com/office/powerpoint/2010/main" val="3312116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BE5E7D-C54B-4100-8478-D19428C27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4624"/>
            <a:ext cx="7772400" cy="1143000"/>
          </a:xfrm>
        </p:spPr>
        <p:txBody>
          <a:bodyPr/>
          <a:lstStyle/>
          <a:p>
            <a:r>
              <a:rPr lang="da-DK" dirty="0"/>
              <a:t>Når en afdeling vil bruge udlægningsaftalen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8B54795-5997-4DC9-ADE4-5C87ADE75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Afdelingen kontakter FAPS</a:t>
            </a:r>
          </a:p>
          <a:p>
            <a:r>
              <a:rPr lang="da-DK" dirty="0"/>
              <a:t>Afdelingen, speciallægevisitatoren og en medarbejder fra FAPS sekretariat afholder et virtuelt møde – hvilke og hvor mange behandlinger ønsker afdelingen udlagt</a:t>
            </a:r>
          </a:p>
          <a:p>
            <a:r>
              <a:rPr lang="da-DK" dirty="0"/>
              <a:t>Processen for henvisninger, patientkontakt, behandling og tilbagemelding gennemgås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84021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F9232D-B3C3-EC55-8DCE-D32AEE0D6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Hvordan fungerer udlægningsaftalen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58F8B0C0-1E7C-4E62-E754-F5803DECC6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436409"/>
              </p:ext>
            </p:extLst>
          </p:nvPr>
        </p:nvGraphicFramePr>
        <p:xfrm>
          <a:off x="339725" y="1828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340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911E86-FCE0-CB4F-9C27-3C39810BAC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156C97-2093-4841-BDD1-BC2410A057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435F9A-1CC0-2E47-87CE-3CEC4356F7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A45F3B-DBD6-7A43-B3F8-C41D859833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2D7C4D-A922-364B-A232-840A2BA7D2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FE422C-FAD2-6842-91D6-41DEE9AAFF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BDE2A0-C244-0A42-A791-77328A34AF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0CD775-AADD-604F-8F87-57BA589F05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544737-22BE-CD4C-9344-D126C0A595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2D0818-F43E-B94E-B8B9-F38E18FC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C5B23E-721D-1041-8739-589C690334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05B159-F177-CF4C-86B6-3F3654F9DA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963953-2994-5DEB-57FF-49DE0935B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31645"/>
            <a:ext cx="6518275" cy="1143000"/>
          </a:xfrm>
        </p:spPr>
        <p:txBody>
          <a:bodyPr/>
          <a:lstStyle/>
          <a:p>
            <a:r>
              <a:rPr lang="da-DK" dirty="0"/>
              <a:t>Sådan opleves aftalen af afdelinger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3270BC3-B89A-DBB8-E85E-CC479A762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725" y="1259632"/>
            <a:ext cx="7772400" cy="5049688"/>
          </a:xfrm>
        </p:spPr>
        <p:txBody>
          <a:bodyPr/>
          <a:lstStyle/>
          <a:p>
            <a:endParaRPr lang="da-DK"/>
          </a:p>
          <a:p>
            <a:r>
              <a:rPr lang="da-DK"/>
              <a:t>Citater </a:t>
            </a:r>
            <a:r>
              <a:rPr lang="da-DK" dirty="0"/>
              <a:t>fra ledende overlæge på Plastik- og Bryst­kirurgisk Afdeling på Aarhus Universitets­hospital Birgitte Jul Kiil i ugeskrift fra læger 3/2021</a:t>
            </a:r>
          </a:p>
          <a:p>
            <a:r>
              <a:rPr lang="da-DK" dirty="0"/>
              <a:t>”Ventelisterne er tømt både i Herning og Randers, fordi vi kunne </a:t>
            </a:r>
            <a:r>
              <a:rPr lang="da-DK" dirty="0" err="1"/>
              <a:t>udvisitere</a:t>
            </a:r>
            <a:r>
              <a:rPr lang="da-DK" dirty="0"/>
              <a:t> 170 patien­ter på to måneder”</a:t>
            </a:r>
          </a:p>
          <a:p>
            <a:r>
              <a:rPr lang="da-DK" dirty="0"/>
              <a:t>”De praktiserende speciallæger vil ofte være tættere på patienten … Så kan vi på sygehuset tage os af de større indgreb og de højt specialiserede behandlinger”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2CEF0F76-86E1-5AF8-75C1-2C9B12DD49BF}"/>
              </a:ext>
            </a:extLst>
          </p:cNvPr>
          <p:cNvSpPr txBox="1"/>
          <p:nvPr/>
        </p:nvSpPr>
        <p:spPr>
          <a:xfrm>
            <a:off x="1759226" y="705678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38677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AF4A09-2090-4A64-9429-B1F7880EF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996" y="102840"/>
            <a:ext cx="6518275" cy="1143000"/>
          </a:xfrm>
        </p:spPr>
        <p:txBody>
          <a:bodyPr/>
          <a:lstStyle/>
          <a:p>
            <a:r>
              <a:rPr lang="da-DK" dirty="0"/>
              <a:t>Udlagte patienter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2D83703-01C3-4BDD-9C65-A338C458E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83" y="1828800"/>
            <a:ext cx="7748141" cy="4114800"/>
          </a:xfrm>
        </p:spPr>
        <p:txBody>
          <a:bodyPr/>
          <a:lstStyle/>
          <a:p>
            <a:r>
              <a:rPr lang="da-DK" dirty="0"/>
              <a:t>Mere end 20.000 patienter er behandlet på hovedfunktionsniveau </a:t>
            </a:r>
          </a:p>
          <a:p>
            <a:r>
              <a:rPr lang="da-DK" dirty="0"/>
              <a:t>Heraf er der udlagt 4.200 patienter til kirurgisk speciallægepraksis, primært koloskopier.</a:t>
            </a:r>
          </a:p>
        </p:txBody>
      </p:sp>
    </p:spTree>
    <p:extLst>
      <p:ext uri="{BB962C8B-B14F-4D97-AF65-F5344CB8AC3E}">
        <p14:creationId xmlns:p14="http://schemas.microsoft.com/office/powerpoint/2010/main" val="2784810093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prasentation">
  <a:themeElements>
    <a:clrScheme name="Powerpoint_prasentation 2">
      <a:dk1>
        <a:srgbClr val="003366"/>
      </a:dk1>
      <a:lt1>
        <a:srgbClr val="FFFFFF"/>
      </a:lt1>
      <a:dk2>
        <a:srgbClr val="003366"/>
      </a:dk2>
      <a:lt2>
        <a:srgbClr val="FFFFFF"/>
      </a:lt2>
      <a:accent1>
        <a:srgbClr val="BBDDFF"/>
      </a:accent1>
      <a:accent2>
        <a:srgbClr val="73A2D1"/>
      </a:accent2>
      <a:accent3>
        <a:srgbClr val="FFFFFF"/>
      </a:accent3>
      <a:accent4>
        <a:srgbClr val="002A56"/>
      </a:accent4>
      <a:accent5>
        <a:srgbClr val="DAEBFF"/>
      </a:accent5>
      <a:accent6>
        <a:srgbClr val="6892BD"/>
      </a:accent6>
      <a:hlink>
        <a:srgbClr val="336699"/>
      </a:hlink>
      <a:folHlink>
        <a:srgbClr val="003366"/>
      </a:folHlink>
    </a:clrScheme>
    <a:fontScheme name="Powerpoint_prasentation">
      <a:majorFont>
        <a:latin typeface="B Frutiger Bold"/>
        <a:ea typeface=""/>
        <a:cs typeface=""/>
      </a:majorFont>
      <a:minorFont>
        <a:latin typeface="R Frutiger Roman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Powerpoint_prasentation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prasentation 2">
        <a:dk1>
          <a:srgbClr val="003366"/>
        </a:dk1>
        <a:lt1>
          <a:srgbClr val="FFFFFF"/>
        </a:lt1>
        <a:dk2>
          <a:srgbClr val="003366"/>
        </a:dk2>
        <a:lt2>
          <a:srgbClr val="FFFFFF"/>
        </a:lt2>
        <a:accent1>
          <a:srgbClr val="BBDDFF"/>
        </a:accent1>
        <a:accent2>
          <a:srgbClr val="73A2D1"/>
        </a:accent2>
        <a:accent3>
          <a:srgbClr val="FFFFFF"/>
        </a:accent3>
        <a:accent4>
          <a:srgbClr val="002A56"/>
        </a:accent4>
        <a:accent5>
          <a:srgbClr val="DAEBFF"/>
        </a:accent5>
        <a:accent6>
          <a:srgbClr val="6892BD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APS pp skabelon{F2#13412546#2#13412544#8}.pptx" id="{2179DB64-E2B4-42FF-8DAA-3A09600BD315}" vid="{D867304F-3AD8-4A99-8E69-BCD02DCDD70E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06eb4b49186843e5b44174682c3bfe29</Template>
  <TotalTime>6060</TotalTime>
  <Words>307</Words>
  <Application>Microsoft Office PowerPoint</Application>
  <PresentationFormat>Skærmshow (4:3)</PresentationFormat>
  <Paragraphs>45</Paragraphs>
  <Slides>8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4" baseType="lpstr">
      <vt:lpstr>Arial</vt:lpstr>
      <vt:lpstr>B Frutiger Bold</vt:lpstr>
      <vt:lpstr>Calibri</vt:lpstr>
      <vt:lpstr>R Frutiger Roman</vt:lpstr>
      <vt:lpstr>Times</vt:lpstr>
      <vt:lpstr>Powerpoint_prasentation</vt:lpstr>
      <vt:lpstr>Udlægning af sygehusopgaver til speciallægepraksis</vt:lpstr>
      <vt:lpstr>Udlægningsaftalen</vt:lpstr>
      <vt:lpstr>Behandlinger</vt:lpstr>
      <vt:lpstr>Patientrettigheder under udlægningsaftalen</vt:lpstr>
      <vt:lpstr>Når en afdeling vil bruge udlægningsaftalen</vt:lpstr>
      <vt:lpstr>Hvordan fungerer udlægningsaftalen</vt:lpstr>
      <vt:lpstr>Sådan opleves aftalen af afdelinger</vt:lpstr>
      <vt:lpstr>Udlagte patienter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Anne Mette Marker Mertz</dc:creator>
  <cp:lastModifiedBy>Tina Lønberg Pind</cp:lastModifiedBy>
  <cp:revision>15</cp:revision>
  <cp:lastPrinted>2022-08-26T22:12:11Z</cp:lastPrinted>
  <dcterms:created xsi:type="dcterms:W3CDTF">2022-08-23T12:30:01Z</dcterms:created>
  <dcterms:modified xsi:type="dcterms:W3CDTF">2022-10-05T12:19:56Z</dcterms:modified>
</cp:coreProperties>
</file>